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0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7" r:id="rId20"/>
    <p:sldId id="276" r:id="rId21"/>
    <p:sldId id="274" r:id="rId22"/>
    <p:sldId id="273" r:id="rId23"/>
    <p:sldId id="281" r:id="rId24"/>
    <p:sldId id="278" r:id="rId25"/>
    <p:sldId id="279" r:id="rId26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23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2016/9/26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2016/9/26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2016/9/26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2016/9/26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2016/9/26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2016/9/26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2016/9/26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2016/9/26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2016/9/26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2016/9/26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2016/9/26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2016/9/26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jarvana.com/jarvana/view/com/jayway/android/robotium/robotium-solo/2.0.1/robotium-solo-2.0.1-javadoc.jar!/index-all.html" TargetMode="External"/><Relationship Id="rId2" Type="http://schemas.openxmlformats.org/officeDocument/2006/relationships/hyperlink" Target="http://www.jarvana.com/jarvana/view/com/jayway/android/robotium/robotium-solo/2.0.1/robotium-solo-2.0.1-javadoc.jar!/com/jayway/android/robotium/solo/Solo.html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robotium.cn/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java.net/projects/hudson/downloads/directory/war" TargetMode="External"/><Relationship Id="rId2" Type="http://schemas.openxmlformats.org/officeDocument/2006/relationships/hyperlink" Target="http://ant.apache.org/bindownload.cgi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developer.android.com/sdk/index.html" TargetMode="Externa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dl-ssl.google.com/android/eclipse/" TargetMode="External"/><Relationship Id="rId2" Type="http://schemas.openxmlformats.org/officeDocument/2006/relationships/hyperlink" Target="http://www.eclipse.org/downloads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code.google.com/p/robotium/downloads/list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dirty="0" smtClean="0"/>
              <a:t>安卓自动化</a:t>
            </a:r>
            <a:r>
              <a:rPr lang="en-US" altLang="zh-CN" dirty="0" smtClean="0"/>
              <a:t>Robotium</a:t>
            </a:r>
            <a:r>
              <a:rPr lang="zh-CN" altLang="en-US" dirty="0" smtClean="0"/>
              <a:t>使用和持续集成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6732241" y="5375693"/>
            <a:ext cx="1801662" cy="677497"/>
          </a:xfrm>
        </p:spPr>
        <p:txBody>
          <a:bodyPr>
            <a:normAutofit/>
          </a:bodyPr>
          <a:lstStyle/>
          <a:p>
            <a:r>
              <a:rPr lang="en-US" altLang="zh-CN" sz="2000" dirty="0" smtClean="0">
                <a:solidFill>
                  <a:schemeClr val="tx1"/>
                </a:solidFill>
              </a:rPr>
              <a:t>QA—</a:t>
            </a:r>
            <a:r>
              <a:rPr lang="zh-CN" altLang="en-US" sz="2000" dirty="0" smtClean="0">
                <a:solidFill>
                  <a:schemeClr val="tx1"/>
                </a:solidFill>
              </a:rPr>
              <a:t>张亚洲</a:t>
            </a:r>
            <a:endParaRPr lang="zh-CN" altLang="en-US" sz="2000" dirty="0">
              <a:solidFill>
                <a:schemeClr val="tx1"/>
              </a:solidFill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3645024"/>
            <a:ext cx="2730500" cy="2730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zh-CN" altLang="en-US" sz="1800" dirty="0" smtClean="0"/>
              <a:t>        ③  在</a:t>
            </a:r>
            <a:r>
              <a:rPr lang="en-US" sz="1800" dirty="0" smtClean="0"/>
              <a:t>Order and Export</a:t>
            </a:r>
            <a:r>
              <a:rPr lang="zh-CN" altLang="en-US" sz="1800" dirty="0" smtClean="0"/>
              <a:t>中</a:t>
            </a:r>
            <a:r>
              <a:rPr lang="en-US" sz="1800" dirty="0" smtClean="0"/>
              <a:t>, </a:t>
            </a:r>
            <a:r>
              <a:rPr lang="zh-CN" altLang="en-US" sz="1800" dirty="0" smtClean="0"/>
              <a:t>勾选</a:t>
            </a:r>
            <a:r>
              <a:rPr lang="en-US" sz="1800" dirty="0" smtClean="0"/>
              <a:t> robotium </a:t>
            </a:r>
            <a:r>
              <a:rPr lang="zh-CN" altLang="en-US" sz="1800" dirty="0" smtClean="0"/>
              <a:t>的两个</a:t>
            </a:r>
            <a:r>
              <a:rPr lang="en-US" sz="1800" dirty="0" smtClean="0"/>
              <a:t>jar</a:t>
            </a:r>
            <a:r>
              <a:rPr lang="zh-CN" altLang="en-US" sz="1800" dirty="0" smtClean="0"/>
              <a:t>包，然后点击</a:t>
            </a:r>
            <a:r>
              <a:rPr lang="en-US" sz="1800" dirty="0" smtClean="0"/>
              <a:t>OK</a:t>
            </a:r>
            <a:r>
              <a:rPr lang="zh-CN" altLang="en-US" sz="1800" dirty="0" smtClean="0"/>
              <a:t>按钮</a:t>
            </a:r>
            <a:endParaRPr lang="en-US" altLang="zh-CN" sz="1800" dirty="0" smtClean="0"/>
          </a:p>
          <a:p>
            <a:pPr>
              <a:buNone/>
            </a:pPr>
            <a:endParaRPr lang="zh-CN" altLang="en-US" sz="1800" dirty="0"/>
          </a:p>
        </p:txBody>
      </p:sp>
      <p:pic>
        <p:nvPicPr>
          <p:cNvPr id="4" name="图片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2175" y="2162993"/>
            <a:ext cx="4819650" cy="328223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sz="2000" dirty="0" smtClean="0"/>
              <a:t>6   </a:t>
            </a:r>
            <a:r>
              <a:rPr lang="zh-CN" altLang="en-US" sz="2000" dirty="0" smtClean="0"/>
              <a:t>修改</a:t>
            </a:r>
            <a:r>
              <a:rPr lang="en-US" sz="2000" dirty="0" smtClean="0"/>
              <a:t>AndroidManifes.xml</a:t>
            </a:r>
            <a:r>
              <a:rPr lang="zh-CN" altLang="en-US" sz="2000" dirty="0" smtClean="0"/>
              <a:t>文件，修改的</a:t>
            </a:r>
            <a:r>
              <a:rPr lang="en-US" altLang="zh-CN" sz="1800" dirty="0" err="1"/>
              <a:t>targetPackAge</a:t>
            </a:r>
            <a:r>
              <a:rPr lang="zh-CN" altLang="en-US" sz="2000" dirty="0" smtClean="0"/>
              <a:t>包名一定要和要测试的包名对应</a:t>
            </a:r>
            <a:r>
              <a:rPr lang="zh-CN" altLang="en-US" dirty="0" smtClean="0"/>
              <a:t/>
            </a:r>
            <a:br>
              <a:rPr lang="zh-CN" altLang="en-US" dirty="0" smtClean="0"/>
            </a:br>
            <a:r>
              <a:rPr lang="zh-CN" altLang="en-US" dirty="0" smtClean="0"/>
              <a:t>  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sz="2000" dirty="0" smtClean="0"/>
              <a:t>7 </a:t>
            </a:r>
            <a:r>
              <a:rPr lang="zh-CN" altLang="en-US" sz="2000" dirty="0" smtClean="0"/>
              <a:t>以棋牌大厅</a:t>
            </a:r>
            <a:r>
              <a:rPr lang="en-US" sz="2000" dirty="0" smtClean="0"/>
              <a:t>1.0.0</a:t>
            </a:r>
            <a:r>
              <a:rPr lang="zh-CN" altLang="en-US" sz="2000" dirty="0" smtClean="0"/>
              <a:t>为例，下面是简单的启动后验证是否有</a:t>
            </a:r>
            <a:r>
              <a:rPr lang="en-US" sz="2000" dirty="0" smtClean="0"/>
              <a:t>“</a:t>
            </a:r>
            <a:r>
              <a:rPr lang="zh-CN" altLang="en-US" sz="2000" dirty="0" smtClean="0"/>
              <a:t>向左滑动有更多游戏</a:t>
            </a:r>
            <a:r>
              <a:rPr lang="en-US" sz="2000" dirty="0" smtClean="0"/>
              <a:t>”</a:t>
            </a:r>
            <a:r>
              <a:rPr lang="zh-CN" altLang="en-US" sz="2000" dirty="0" smtClean="0"/>
              <a:t>的例子</a:t>
            </a:r>
            <a:r>
              <a:rPr lang="en-US" altLang="zh-CN" sz="2000" dirty="0" smtClean="0"/>
              <a:t>(</a:t>
            </a:r>
            <a:r>
              <a:rPr lang="zh-CN" altLang="en-US" sz="2000" dirty="0" smtClean="0"/>
              <a:t>创建的测试方法名必须以</a:t>
            </a:r>
            <a:r>
              <a:rPr lang="en-US" altLang="zh-CN" sz="2000" dirty="0" smtClean="0"/>
              <a:t>test</a:t>
            </a:r>
            <a:r>
              <a:rPr lang="zh-CN" altLang="en-US" sz="2000" dirty="0" smtClean="0"/>
              <a:t>开头</a:t>
            </a:r>
            <a:r>
              <a:rPr lang="en-US" altLang="zh-CN" sz="2000" dirty="0" smtClean="0"/>
              <a:t>)</a:t>
            </a:r>
            <a:r>
              <a:rPr lang="zh-CN" altLang="en-US" sz="2000" dirty="0" smtClean="0"/>
              <a:t>。</a:t>
            </a:r>
            <a:r>
              <a:rPr lang="zh-CN" altLang="en-US" dirty="0" smtClean="0"/>
              <a:t/>
            </a:r>
            <a:br>
              <a:rPr lang="zh-CN" altLang="en-US" dirty="0" smtClean="0"/>
            </a:b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054617"/>
          </a:xfrm>
        </p:spPr>
        <p:txBody>
          <a:bodyPr>
            <a:normAutofit fontScale="25000" lnSpcReduction="20000"/>
          </a:bodyPr>
          <a:lstStyle/>
          <a:p>
            <a:r>
              <a:rPr lang="en-US" sz="4800" b="1" dirty="0" smtClean="0"/>
              <a:t>package</a:t>
            </a:r>
            <a:r>
              <a:rPr lang="en-US" sz="4800" dirty="0" smtClean="0"/>
              <a:t> </a:t>
            </a:r>
            <a:r>
              <a:rPr lang="en-US" sz="4800" dirty="0" err="1" smtClean="0"/>
              <a:t>com.XXXXX.XXXXXtest</a:t>
            </a:r>
            <a:r>
              <a:rPr lang="en-US" sz="4800" dirty="0" smtClean="0"/>
              <a:t>;  </a:t>
            </a:r>
            <a:endParaRPr lang="zh-CN" altLang="en-US" sz="4800" dirty="0" smtClean="0"/>
          </a:p>
          <a:p>
            <a:r>
              <a:rPr lang="en-US" sz="4800" dirty="0" smtClean="0"/>
              <a:t> </a:t>
            </a:r>
            <a:endParaRPr lang="zh-CN" altLang="en-US" sz="4800" dirty="0" smtClean="0"/>
          </a:p>
          <a:p>
            <a:r>
              <a:rPr lang="en-US" sz="4800" b="1" dirty="0" smtClean="0"/>
              <a:t>import</a:t>
            </a:r>
            <a:r>
              <a:rPr lang="en-US" sz="4800" dirty="0" smtClean="0"/>
              <a:t> </a:t>
            </a:r>
            <a:r>
              <a:rPr lang="en-US" sz="4800" dirty="0" err="1" smtClean="0"/>
              <a:t>com.robotium.solo</a:t>
            </a:r>
            <a:r>
              <a:rPr lang="en-US" sz="4800" dirty="0" smtClean="0"/>
              <a:t>.*; //</a:t>
            </a:r>
            <a:r>
              <a:rPr lang="zh-CN" altLang="en-US" sz="4800" dirty="0" smtClean="0"/>
              <a:t>导入</a:t>
            </a:r>
            <a:r>
              <a:rPr lang="en-US" sz="4800" dirty="0" smtClean="0"/>
              <a:t>robotium</a:t>
            </a:r>
            <a:r>
              <a:rPr lang="ja-JP" altLang="en-US" sz="4800" dirty="0" smtClean="0"/>
              <a:t>提供的测试用</a:t>
            </a:r>
            <a:r>
              <a:rPr lang="en-US" altLang="ja-JP" sz="4800" dirty="0" smtClean="0"/>
              <a:t>solo</a:t>
            </a:r>
            <a:r>
              <a:rPr lang="ja-JP" altLang="en-US" sz="4800" dirty="0" smtClean="0"/>
              <a:t>类</a:t>
            </a:r>
            <a:endParaRPr lang="zh-CN" altLang="en-US" sz="4800" dirty="0" smtClean="0"/>
          </a:p>
          <a:p>
            <a:r>
              <a:rPr lang="en-US" sz="4800" b="1" dirty="0" smtClean="0"/>
              <a:t>import</a:t>
            </a:r>
            <a:r>
              <a:rPr lang="en-US" sz="4800" dirty="0" smtClean="0"/>
              <a:t> android.test.ActivityInstrumentationTestCase2; //</a:t>
            </a:r>
            <a:r>
              <a:rPr lang="ja-JP" altLang="en-US" sz="4800" dirty="0" smtClean="0"/>
              <a:t>测试工程要继承用来测试</a:t>
            </a:r>
            <a:r>
              <a:rPr lang="en-US" sz="4800" dirty="0" smtClean="0"/>
              <a:t>activity</a:t>
            </a:r>
            <a:r>
              <a:rPr lang="ja-JP" altLang="en-US" sz="4800" dirty="0" smtClean="0"/>
              <a:t>的父类</a:t>
            </a:r>
            <a:endParaRPr lang="zh-CN" altLang="en-US" sz="4800" dirty="0" smtClean="0"/>
          </a:p>
          <a:p>
            <a:pPr>
              <a:buNone/>
            </a:pPr>
            <a:r>
              <a:rPr lang="en-US" sz="4800" dirty="0" smtClean="0"/>
              <a:t> </a:t>
            </a:r>
            <a:endParaRPr lang="zh-CN" altLang="en-US" sz="4800" dirty="0" smtClean="0"/>
          </a:p>
          <a:p>
            <a:r>
              <a:rPr lang="en-US" sz="4800" dirty="0" smtClean="0"/>
              <a:t>@</a:t>
            </a:r>
            <a:r>
              <a:rPr lang="en-US" sz="4800" dirty="0" err="1" smtClean="0"/>
              <a:t>SuppressWarnings</a:t>
            </a:r>
            <a:r>
              <a:rPr lang="en-US" sz="4800" dirty="0" smtClean="0"/>
              <a:t>("</a:t>
            </a:r>
            <a:r>
              <a:rPr lang="en-US" sz="4800" dirty="0" err="1" smtClean="0"/>
              <a:t>rawtypes</a:t>
            </a:r>
            <a:r>
              <a:rPr lang="en-US" sz="4800" dirty="0" smtClean="0"/>
              <a:t>")</a:t>
            </a:r>
            <a:endParaRPr lang="zh-CN" altLang="en-US" sz="4800" dirty="0" smtClean="0"/>
          </a:p>
          <a:p>
            <a:r>
              <a:rPr lang="en-US" sz="4800" b="1" dirty="0" smtClean="0"/>
              <a:t>public</a:t>
            </a:r>
            <a:r>
              <a:rPr lang="en-US" sz="4800" dirty="0" smtClean="0"/>
              <a:t> </a:t>
            </a:r>
            <a:r>
              <a:rPr lang="en-US" sz="4800" b="1" dirty="0" smtClean="0"/>
              <a:t>class</a:t>
            </a:r>
            <a:r>
              <a:rPr lang="en-US" sz="4800" dirty="0" smtClean="0"/>
              <a:t> </a:t>
            </a:r>
            <a:r>
              <a:rPr lang="en-US" sz="4800" dirty="0" err="1" smtClean="0"/>
              <a:t>MainActivityTest</a:t>
            </a:r>
            <a:r>
              <a:rPr lang="en-US" sz="4800" dirty="0" smtClean="0"/>
              <a:t> </a:t>
            </a:r>
            <a:r>
              <a:rPr lang="en-US" sz="4800" b="1" dirty="0" smtClean="0"/>
              <a:t>extends</a:t>
            </a:r>
            <a:r>
              <a:rPr lang="en-US" sz="4800" dirty="0" smtClean="0"/>
              <a:t> ActivityInstrumentationTestCase2 {</a:t>
            </a:r>
            <a:endParaRPr lang="zh-CN" altLang="en-US" sz="4800" dirty="0" smtClean="0"/>
          </a:p>
          <a:p>
            <a:r>
              <a:rPr lang="en-US" sz="4800" dirty="0" smtClean="0"/>
              <a:t>  	</a:t>
            </a:r>
            <a:r>
              <a:rPr lang="en-US" sz="4800" b="1" dirty="0" smtClean="0"/>
              <a:t>private</a:t>
            </a:r>
            <a:r>
              <a:rPr lang="en-US" sz="4800" dirty="0" smtClean="0"/>
              <a:t> Solo </a:t>
            </a:r>
            <a:r>
              <a:rPr lang="en-US" sz="4800" dirty="0" err="1" smtClean="0"/>
              <a:t>solo</a:t>
            </a:r>
            <a:r>
              <a:rPr lang="en-US" sz="4800" dirty="0" smtClean="0"/>
              <a:t>;</a:t>
            </a:r>
            <a:endParaRPr lang="zh-CN" altLang="en-US" sz="4800" dirty="0" smtClean="0"/>
          </a:p>
          <a:p>
            <a:r>
              <a:rPr lang="en-US" sz="4800" dirty="0" smtClean="0"/>
              <a:t>  	</a:t>
            </a:r>
            <a:endParaRPr lang="zh-CN" altLang="en-US" sz="4800" dirty="0" smtClean="0"/>
          </a:p>
          <a:p>
            <a:r>
              <a:rPr lang="en-US" sz="4800" dirty="0" smtClean="0"/>
              <a:t>  	</a:t>
            </a:r>
            <a:r>
              <a:rPr lang="en-US" sz="4800" b="1" dirty="0" smtClean="0"/>
              <a:t>private</a:t>
            </a:r>
            <a:r>
              <a:rPr lang="en-US" sz="4800" dirty="0" smtClean="0"/>
              <a:t> </a:t>
            </a:r>
            <a:r>
              <a:rPr lang="en-US" sz="4800" b="1" dirty="0" smtClean="0"/>
              <a:t>static</a:t>
            </a:r>
            <a:r>
              <a:rPr lang="en-US" sz="4800" dirty="0" smtClean="0"/>
              <a:t> </a:t>
            </a:r>
            <a:r>
              <a:rPr lang="en-US" sz="4800" b="1" dirty="0" smtClean="0"/>
              <a:t>final</a:t>
            </a:r>
            <a:r>
              <a:rPr lang="en-US" sz="4800" dirty="0" smtClean="0"/>
              <a:t> String </a:t>
            </a:r>
            <a:r>
              <a:rPr lang="en-US" sz="4800" i="1" dirty="0" smtClean="0"/>
              <a:t>LAUNCHER_ACTIVITY_FULL_CLASSNAME</a:t>
            </a:r>
            <a:r>
              <a:rPr lang="en-US" sz="4800" dirty="0" smtClean="0"/>
              <a:t> = "</a:t>
            </a:r>
            <a:r>
              <a:rPr lang="en-US" sz="4800" dirty="0" err="1" smtClean="0"/>
              <a:t>com.XXXXX.XXXX.MainActivity</a:t>
            </a:r>
            <a:r>
              <a:rPr lang="en-US" sz="4800" dirty="0" smtClean="0"/>
              <a:t>";</a:t>
            </a:r>
            <a:endParaRPr lang="zh-CN" altLang="en-US" sz="4800" dirty="0" smtClean="0"/>
          </a:p>
          <a:p>
            <a:r>
              <a:rPr lang="en-US" sz="4800" b="1" dirty="0" smtClean="0"/>
              <a:t> </a:t>
            </a:r>
            <a:endParaRPr lang="zh-CN" altLang="en-US" sz="4800" b="1" dirty="0" smtClean="0"/>
          </a:p>
          <a:p>
            <a:r>
              <a:rPr lang="en-US" sz="4800" b="1" dirty="0" smtClean="0"/>
              <a:t>    private static</a:t>
            </a:r>
            <a:r>
              <a:rPr lang="en-US" sz="4800" dirty="0" smtClean="0"/>
              <a:t> Class&lt;?&gt; </a:t>
            </a:r>
            <a:r>
              <a:rPr lang="en-US" sz="4800" i="1" dirty="0" smtClean="0"/>
              <a:t>launcherActivityClass</a:t>
            </a:r>
            <a:r>
              <a:rPr lang="en-US" sz="4800" dirty="0" smtClean="0"/>
              <a:t>;</a:t>
            </a:r>
            <a:endParaRPr lang="zh-CN" altLang="en-US" sz="4800" dirty="0" smtClean="0"/>
          </a:p>
          <a:p>
            <a:r>
              <a:rPr lang="en-US" sz="4800" dirty="0" smtClean="0"/>
              <a:t>    </a:t>
            </a:r>
            <a:r>
              <a:rPr lang="en-US" sz="4800" b="1" dirty="0" smtClean="0"/>
              <a:t>static{//</a:t>
            </a:r>
            <a:r>
              <a:rPr lang="ja-JP" altLang="en-US" sz="4800" b="1" dirty="0" smtClean="0"/>
              <a:t>创建异常</a:t>
            </a:r>
            <a:endParaRPr lang="zh-CN" altLang="en-US" sz="4800" b="1" dirty="0" smtClean="0"/>
          </a:p>
          <a:p>
            <a:r>
              <a:rPr lang="en-US" sz="4800" dirty="0" smtClean="0"/>
              <a:t>        </a:t>
            </a:r>
            <a:r>
              <a:rPr lang="en-US" sz="4800" b="1" dirty="0" smtClean="0"/>
              <a:t>try</a:t>
            </a:r>
            <a:r>
              <a:rPr lang="en-US" sz="4800" dirty="0" smtClean="0"/>
              <a:t> {</a:t>
            </a:r>
            <a:endParaRPr lang="zh-CN" altLang="en-US" sz="4800" dirty="0" smtClean="0"/>
          </a:p>
          <a:p>
            <a:r>
              <a:rPr lang="en-US" sz="4800" dirty="0" smtClean="0"/>
              <a:t>            </a:t>
            </a:r>
            <a:r>
              <a:rPr lang="en-US" sz="4800" i="1" dirty="0" err="1" smtClean="0"/>
              <a:t>launcherActivityClass</a:t>
            </a:r>
            <a:r>
              <a:rPr lang="en-US" sz="4800" dirty="0" smtClean="0"/>
              <a:t> = </a:t>
            </a:r>
            <a:r>
              <a:rPr lang="en-US" sz="4800" dirty="0" err="1" smtClean="0"/>
              <a:t>Class.</a:t>
            </a:r>
            <a:r>
              <a:rPr lang="en-US" sz="4800" i="1" dirty="0" err="1" smtClean="0"/>
              <a:t>forName</a:t>
            </a:r>
            <a:r>
              <a:rPr lang="en-US" sz="4800" dirty="0" smtClean="0"/>
              <a:t>(</a:t>
            </a:r>
            <a:r>
              <a:rPr lang="en-US" sz="4800" i="1" dirty="0" smtClean="0"/>
              <a:t>LAUNCHER_ACTIVITY_FULL_CLASSNAME</a:t>
            </a:r>
            <a:r>
              <a:rPr lang="en-US" sz="4800" dirty="0" smtClean="0"/>
              <a:t>);</a:t>
            </a:r>
            <a:endParaRPr lang="zh-CN" altLang="en-US" sz="4800" dirty="0" smtClean="0"/>
          </a:p>
          <a:p>
            <a:r>
              <a:rPr lang="en-US" sz="4800" dirty="0" smtClean="0"/>
              <a:t>        } </a:t>
            </a:r>
            <a:r>
              <a:rPr lang="en-US" sz="4800" b="1" dirty="0" smtClean="0"/>
              <a:t>catch</a:t>
            </a:r>
            <a:r>
              <a:rPr lang="en-US" sz="4800" dirty="0" smtClean="0"/>
              <a:t> (ClassNotFoundException e) {</a:t>
            </a:r>
            <a:endParaRPr lang="zh-CN" altLang="en-US" sz="4800" dirty="0" smtClean="0"/>
          </a:p>
          <a:p>
            <a:r>
              <a:rPr lang="en-US" sz="4800" dirty="0" smtClean="0"/>
              <a:t>           </a:t>
            </a:r>
            <a:r>
              <a:rPr lang="en-US" sz="4800" b="1" dirty="0" smtClean="0"/>
              <a:t>throw</a:t>
            </a:r>
            <a:r>
              <a:rPr lang="en-US" sz="4800" dirty="0" smtClean="0"/>
              <a:t> </a:t>
            </a:r>
            <a:r>
              <a:rPr lang="en-US" sz="4800" b="1" dirty="0" smtClean="0"/>
              <a:t>new</a:t>
            </a:r>
            <a:r>
              <a:rPr lang="en-US" sz="4800" dirty="0" smtClean="0"/>
              <a:t> RuntimeException(e);</a:t>
            </a:r>
            <a:endParaRPr lang="zh-CN" altLang="en-US" sz="4800" dirty="0" smtClean="0"/>
          </a:p>
          <a:p>
            <a:r>
              <a:rPr lang="en-US" sz="4800" dirty="0" smtClean="0"/>
              <a:t>        }</a:t>
            </a:r>
            <a:endParaRPr lang="zh-CN" altLang="en-US" sz="4800" dirty="0" smtClean="0"/>
          </a:p>
          <a:p>
            <a:r>
              <a:rPr lang="en-US" sz="4800" dirty="0" smtClean="0"/>
              <a:t>    }</a:t>
            </a:r>
            <a:endParaRPr lang="zh-CN" altLang="en-US" sz="4800" dirty="0" smtClean="0"/>
          </a:p>
          <a:p>
            <a:r>
              <a:rPr lang="en-US" sz="4800" dirty="0" smtClean="0"/>
              <a:t>  	</a:t>
            </a:r>
            <a:endParaRPr lang="zh-CN" altLang="en-US" sz="4800" dirty="0" smtClean="0"/>
          </a:p>
          <a:p>
            <a:r>
              <a:rPr lang="en-US" sz="4800" dirty="0" smtClean="0"/>
              <a:t>  	@</a:t>
            </a:r>
            <a:r>
              <a:rPr lang="en-US" sz="4800" dirty="0" err="1" smtClean="0"/>
              <a:t>SuppressWarnings</a:t>
            </a:r>
            <a:r>
              <a:rPr lang="en-US" sz="4800" dirty="0" smtClean="0"/>
              <a:t>("unchecked")</a:t>
            </a:r>
            <a:endParaRPr lang="zh-CN" altLang="en-US" sz="4800" dirty="0" smtClean="0"/>
          </a:p>
          <a:p>
            <a:r>
              <a:rPr lang="en-US" sz="4800" dirty="0" smtClean="0"/>
              <a:t>    </a:t>
            </a:r>
            <a:r>
              <a:rPr lang="en-US" sz="4800" b="1" dirty="0" smtClean="0"/>
              <a:t>public</a:t>
            </a:r>
            <a:r>
              <a:rPr lang="en-US" sz="4800" dirty="0" smtClean="0"/>
              <a:t> </a:t>
            </a:r>
            <a:r>
              <a:rPr lang="en-US" sz="4800" dirty="0" err="1" smtClean="0"/>
              <a:t>MainActivityTest</a:t>
            </a:r>
            <a:r>
              <a:rPr lang="en-US" sz="4800" dirty="0" smtClean="0"/>
              <a:t>() </a:t>
            </a:r>
            <a:r>
              <a:rPr lang="en-US" sz="4800" b="1" dirty="0" smtClean="0"/>
              <a:t>throws</a:t>
            </a:r>
            <a:r>
              <a:rPr lang="en-US" sz="4800" dirty="0" smtClean="0"/>
              <a:t> ClassNotFoundException {</a:t>
            </a:r>
            <a:endParaRPr lang="zh-CN" altLang="en-US" sz="4800" dirty="0" smtClean="0"/>
          </a:p>
          <a:p>
            <a:r>
              <a:rPr lang="en-US" sz="4800" dirty="0" smtClean="0"/>
              <a:t>        </a:t>
            </a:r>
            <a:r>
              <a:rPr lang="en-US" sz="4800" b="1" dirty="0" smtClean="0"/>
              <a:t>super</a:t>
            </a:r>
            <a:r>
              <a:rPr lang="en-US" sz="4800" dirty="0" smtClean="0"/>
              <a:t>(</a:t>
            </a:r>
            <a:r>
              <a:rPr lang="en-US" sz="4800" i="1" dirty="0" err="1" smtClean="0"/>
              <a:t>launcherActivityClass</a:t>
            </a:r>
            <a:r>
              <a:rPr lang="en-US" sz="4800" dirty="0" smtClean="0"/>
              <a:t>);</a:t>
            </a:r>
            <a:endParaRPr lang="zh-CN" altLang="en-US" sz="4800" dirty="0" smtClean="0"/>
          </a:p>
          <a:p>
            <a:r>
              <a:rPr lang="en-US" sz="4800" dirty="0" smtClean="0"/>
              <a:t>    }</a:t>
            </a:r>
            <a:endParaRPr lang="zh-CN" altLang="en-US" sz="4800" dirty="0" smtClean="0"/>
          </a:p>
          <a:p>
            <a:r>
              <a:rPr lang="en-US" sz="4800" dirty="0" smtClean="0"/>
              <a:t> </a:t>
            </a:r>
            <a:endParaRPr lang="zh-CN" altLang="en-US" sz="4800" dirty="0" smtClean="0"/>
          </a:p>
          <a:p>
            <a:r>
              <a:rPr lang="en-US" sz="4800" dirty="0" smtClean="0"/>
              <a:t>  	</a:t>
            </a:r>
            <a:endParaRPr lang="zh-CN" altLang="en-US" sz="48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28596" y="500042"/>
            <a:ext cx="8229600" cy="5626121"/>
          </a:xfrm>
        </p:spPr>
        <p:txBody>
          <a:bodyPr>
            <a:normAutofit fontScale="25000" lnSpcReduction="20000"/>
          </a:bodyPr>
          <a:lstStyle/>
          <a:p>
            <a:r>
              <a:rPr lang="en-US" sz="4300" b="1" dirty="0" smtClean="0"/>
              <a:t>public</a:t>
            </a:r>
            <a:r>
              <a:rPr lang="en-US" sz="4300" dirty="0" smtClean="0"/>
              <a:t> </a:t>
            </a:r>
            <a:r>
              <a:rPr lang="en-US" sz="4300" b="1" dirty="0" smtClean="0"/>
              <a:t>void</a:t>
            </a:r>
            <a:r>
              <a:rPr lang="en-US" sz="4300" dirty="0" smtClean="0"/>
              <a:t> </a:t>
            </a:r>
            <a:r>
              <a:rPr lang="en-US" sz="4300" dirty="0" err="1" smtClean="0"/>
              <a:t>setUp</a:t>
            </a:r>
            <a:r>
              <a:rPr lang="en-US" sz="4300" dirty="0" smtClean="0"/>
              <a:t>() </a:t>
            </a:r>
            <a:r>
              <a:rPr lang="en-US" sz="4300" b="1" dirty="0" smtClean="0"/>
              <a:t>throws</a:t>
            </a:r>
            <a:r>
              <a:rPr lang="en-US" sz="4300" dirty="0" smtClean="0"/>
              <a:t> Exception {</a:t>
            </a:r>
            <a:endParaRPr lang="zh-CN" altLang="en-US" sz="4300" dirty="0" smtClean="0"/>
          </a:p>
          <a:p>
            <a:r>
              <a:rPr lang="en-US" sz="4300" dirty="0" smtClean="0"/>
              <a:t>		solo = </a:t>
            </a:r>
            <a:r>
              <a:rPr lang="en-US" sz="4300" b="1" dirty="0" smtClean="0"/>
              <a:t>new</a:t>
            </a:r>
            <a:r>
              <a:rPr lang="en-US" sz="4300" dirty="0" smtClean="0"/>
              <a:t> Solo(</a:t>
            </a:r>
            <a:r>
              <a:rPr lang="en-US" sz="4300" dirty="0" err="1" smtClean="0"/>
              <a:t>getInstrumentation</a:t>
            </a:r>
            <a:r>
              <a:rPr lang="en-US" sz="4300" dirty="0" smtClean="0"/>
              <a:t>());</a:t>
            </a:r>
            <a:endParaRPr lang="zh-CN" altLang="en-US" sz="4300" dirty="0" smtClean="0"/>
          </a:p>
          <a:p>
            <a:r>
              <a:rPr lang="en-US" sz="4300" dirty="0" smtClean="0"/>
              <a:t>		</a:t>
            </a:r>
            <a:r>
              <a:rPr lang="en-US" sz="4300" dirty="0" err="1" smtClean="0"/>
              <a:t>getActivity</a:t>
            </a:r>
            <a:r>
              <a:rPr lang="en-US" sz="4300" dirty="0" smtClean="0"/>
              <a:t>();</a:t>
            </a:r>
            <a:endParaRPr lang="zh-CN" altLang="en-US" sz="4300" dirty="0" smtClean="0"/>
          </a:p>
          <a:p>
            <a:r>
              <a:rPr lang="en-US" sz="4300" dirty="0" smtClean="0"/>
              <a:t>  	}</a:t>
            </a:r>
            <a:endParaRPr lang="zh-CN" altLang="en-US" sz="4300" dirty="0" smtClean="0"/>
          </a:p>
          <a:p>
            <a:r>
              <a:rPr lang="en-US" sz="4300" dirty="0" smtClean="0"/>
              <a:t>  </a:t>
            </a:r>
            <a:endParaRPr lang="zh-CN" altLang="en-US" sz="4300" dirty="0" smtClean="0"/>
          </a:p>
          <a:p>
            <a:r>
              <a:rPr lang="en-US" sz="4300" dirty="0" smtClean="0"/>
              <a:t>   	@Override</a:t>
            </a:r>
            <a:endParaRPr lang="zh-CN" altLang="en-US" sz="4300" dirty="0" smtClean="0"/>
          </a:p>
          <a:p>
            <a:r>
              <a:rPr lang="en-US" sz="4300" dirty="0" smtClean="0"/>
              <a:t>   	</a:t>
            </a:r>
            <a:r>
              <a:rPr lang="en-US" sz="4300" b="1" dirty="0" smtClean="0"/>
              <a:t>public</a:t>
            </a:r>
            <a:r>
              <a:rPr lang="en-US" sz="4300" dirty="0" smtClean="0"/>
              <a:t> </a:t>
            </a:r>
            <a:r>
              <a:rPr lang="en-US" sz="4300" b="1" dirty="0" smtClean="0"/>
              <a:t>void</a:t>
            </a:r>
            <a:r>
              <a:rPr lang="en-US" sz="4300" dirty="0" smtClean="0"/>
              <a:t> </a:t>
            </a:r>
            <a:r>
              <a:rPr lang="en-US" sz="4300" dirty="0" err="1" smtClean="0"/>
              <a:t>tearDown</a:t>
            </a:r>
            <a:r>
              <a:rPr lang="en-US" sz="4300" dirty="0" smtClean="0"/>
              <a:t>() </a:t>
            </a:r>
            <a:r>
              <a:rPr lang="en-US" sz="4300" b="1" dirty="0" smtClean="0"/>
              <a:t>throws</a:t>
            </a:r>
            <a:r>
              <a:rPr lang="en-US" sz="4300" dirty="0" smtClean="0"/>
              <a:t> Exception {</a:t>
            </a:r>
            <a:endParaRPr lang="zh-CN" altLang="en-US" sz="4300" dirty="0" smtClean="0"/>
          </a:p>
          <a:p>
            <a:r>
              <a:rPr lang="en-US" sz="4300" dirty="0" smtClean="0"/>
              <a:t>        </a:t>
            </a:r>
            <a:r>
              <a:rPr lang="en-US" sz="4300" dirty="0" err="1" smtClean="0"/>
              <a:t>solo.finishOpenedActivities</a:t>
            </a:r>
            <a:r>
              <a:rPr lang="en-US" sz="4300" dirty="0" smtClean="0"/>
              <a:t>();</a:t>
            </a:r>
            <a:endParaRPr lang="zh-CN" altLang="en-US" sz="4300" dirty="0" smtClean="0"/>
          </a:p>
          <a:p>
            <a:r>
              <a:rPr lang="en-US" sz="4300" dirty="0" smtClean="0"/>
              <a:t>  	}</a:t>
            </a:r>
            <a:endParaRPr lang="zh-CN" altLang="en-US" sz="4300" dirty="0" smtClean="0"/>
          </a:p>
          <a:p>
            <a:r>
              <a:rPr lang="en-US" sz="4300" dirty="0" smtClean="0"/>
              <a:t>  </a:t>
            </a:r>
            <a:endParaRPr lang="zh-CN" altLang="en-US" sz="4300" dirty="0" smtClean="0"/>
          </a:p>
          <a:p>
            <a:r>
              <a:rPr lang="en-US" sz="4300" b="1" dirty="0" smtClean="0"/>
              <a:t>public</a:t>
            </a:r>
            <a:r>
              <a:rPr lang="en-US" sz="4300" dirty="0" smtClean="0"/>
              <a:t> </a:t>
            </a:r>
            <a:r>
              <a:rPr lang="en-US" sz="4300" b="1" dirty="0" smtClean="0"/>
              <a:t>void</a:t>
            </a:r>
            <a:r>
              <a:rPr lang="en-US" sz="4300" dirty="0" smtClean="0"/>
              <a:t> </a:t>
            </a:r>
            <a:r>
              <a:rPr lang="en-US" sz="4300" dirty="0" err="1" smtClean="0"/>
              <a:t>testRun</a:t>
            </a:r>
            <a:r>
              <a:rPr lang="en-US" sz="4300" dirty="0" smtClean="0"/>
              <a:t>() {</a:t>
            </a:r>
            <a:endParaRPr lang="zh-CN" altLang="en-US" sz="4300" dirty="0" smtClean="0"/>
          </a:p>
          <a:p>
            <a:r>
              <a:rPr lang="en-US" sz="4300" dirty="0" smtClean="0"/>
              <a:t>		</a:t>
            </a:r>
            <a:endParaRPr lang="zh-CN" altLang="en-US" sz="4300" dirty="0" smtClean="0"/>
          </a:p>
          <a:p>
            <a:r>
              <a:rPr lang="en-US" sz="4300" dirty="0" smtClean="0"/>
              <a:t>		// </a:t>
            </a:r>
            <a:r>
              <a:rPr lang="zh-CN" altLang="en-US" sz="4300" dirty="0" smtClean="0"/>
              <a:t>截图</a:t>
            </a:r>
          </a:p>
          <a:p>
            <a:r>
              <a:rPr lang="en-US" sz="4300" dirty="0" smtClean="0"/>
              <a:t>		</a:t>
            </a:r>
            <a:r>
              <a:rPr lang="en-US" sz="4300" dirty="0" err="1" smtClean="0"/>
              <a:t>solo.takeScreenshot</a:t>
            </a:r>
            <a:r>
              <a:rPr lang="en-US" sz="4300" dirty="0" smtClean="0"/>
              <a:t>(“</a:t>
            </a:r>
            <a:r>
              <a:rPr lang="zh-CN" altLang="en-US" sz="4300" dirty="0" smtClean="0"/>
              <a:t>引导页</a:t>
            </a:r>
            <a:r>
              <a:rPr lang="en-US" sz="4300" dirty="0" smtClean="0"/>
              <a:t>”);</a:t>
            </a:r>
            <a:endParaRPr lang="zh-CN" altLang="en-US" sz="4300" dirty="0" smtClean="0"/>
          </a:p>
          <a:p>
            <a:r>
              <a:rPr lang="en-US" sz="4300" dirty="0" smtClean="0"/>
              <a:t>		// </a:t>
            </a:r>
            <a:r>
              <a:rPr lang="zh-CN" altLang="en-US" sz="4300" dirty="0" smtClean="0"/>
              <a:t>点击关闭引导页按钮</a:t>
            </a:r>
          </a:p>
          <a:p>
            <a:r>
              <a:rPr lang="en-US" sz="4300" dirty="0" smtClean="0"/>
              <a:t>		</a:t>
            </a:r>
            <a:r>
              <a:rPr lang="en-US" sz="4300" dirty="0" err="1" smtClean="0"/>
              <a:t>solo.clickOnView</a:t>
            </a:r>
            <a:r>
              <a:rPr lang="en-US" sz="4300" dirty="0" smtClean="0"/>
              <a:t>(</a:t>
            </a:r>
            <a:r>
              <a:rPr lang="en-US" sz="4300" dirty="0" err="1" smtClean="0"/>
              <a:t>solo.getView</a:t>
            </a:r>
            <a:r>
              <a:rPr lang="en-US" sz="4300" dirty="0" smtClean="0"/>
              <a:t>("</a:t>
            </a:r>
            <a:r>
              <a:rPr lang="en-US" sz="4300" dirty="0" err="1" smtClean="0"/>
              <a:t>splash_guide_close_iv</a:t>
            </a:r>
            <a:r>
              <a:rPr lang="en-US" sz="4300" dirty="0" smtClean="0"/>
              <a:t>"));</a:t>
            </a:r>
            <a:endParaRPr lang="zh-CN" altLang="en-US" sz="4300" dirty="0" smtClean="0"/>
          </a:p>
          <a:p>
            <a:r>
              <a:rPr lang="en-US" sz="4300" dirty="0" smtClean="0"/>
              <a:t>		// </a:t>
            </a:r>
            <a:r>
              <a:rPr lang="zh-CN" altLang="en-US" sz="4300" dirty="0" smtClean="0"/>
              <a:t>截图</a:t>
            </a:r>
          </a:p>
          <a:p>
            <a:r>
              <a:rPr lang="en-US" sz="4300" dirty="0" smtClean="0"/>
              <a:t>		</a:t>
            </a:r>
            <a:r>
              <a:rPr lang="en-US" sz="4300" dirty="0" err="1" smtClean="0"/>
              <a:t>solo.takeScreenshot</a:t>
            </a:r>
            <a:r>
              <a:rPr lang="en-US" sz="4300" dirty="0" smtClean="0"/>
              <a:t>(“</a:t>
            </a:r>
            <a:r>
              <a:rPr lang="zh-CN" altLang="en-US" sz="4300" dirty="0" smtClean="0"/>
              <a:t>首页</a:t>
            </a:r>
            <a:r>
              <a:rPr lang="en-US" sz="4300" dirty="0" smtClean="0"/>
              <a:t>”);</a:t>
            </a:r>
            <a:endParaRPr lang="zh-CN" altLang="en-US" sz="4300" dirty="0" smtClean="0"/>
          </a:p>
          <a:p>
            <a:r>
              <a:rPr lang="en-US" sz="4300" dirty="0" smtClean="0"/>
              <a:t>		// </a:t>
            </a:r>
            <a:r>
              <a:rPr lang="zh-CN" altLang="en-US" sz="4300" dirty="0" smtClean="0"/>
              <a:t>等待</a:t>
            </a:r>
            <a:r>
              <a:rPr lang="en-US" altLang="zh-CN" sz="4300" dirty="0" smtClean="0"/>
              <a:t>3</a:t>
            </a:r>
            <a:r>
              <a:rPr lang="zh-CN" altLang="en-US" sz="4300" dirty="0" smtClean="0"/>
              <a:t>秒</a:t>
            </a:r>
          </a:p>
          <a:p>
            <a:r>
              <a:rPr lang="en-US" sz="4300" dirty="0" smtClean="0"/>
              <a:t>		</a:t>
            </a:r>
            <a:r>
              <a:rPr lang="en-US" sz="4300" dirty="0" err="1" smtClean="0"/>
              <a:t>solo.sleep</a:t>
            </a:r>
            <a:r>
              <a:rPr lang="en-US" sz="4300" dirty="0" smtClean="0"/>
              <a:t>(3000);</a:t>
            </a:r>
            <a:endParaRPr lang="zh-CN" altLang="en-US" sz="4300" dirty="0" smtClean="0"/>
          </a:p>
          <a:p>
            <a:r>
              <a:rPr lang="en-US" sz="4300" dirty="0" smtClean="0"/>
              <a:t>		// </a:t>
            </a:r>
            <a:r>
              <a:rPr lang="zh-CN" altLang="en-US" sz="4300" dirty="0" smtClean="0"/>
              <a:t>点击关闭每日任务弹窗</a:t>
            </a:r>
          </a:p>
          <a:p>
            <a:r>
              <a:rPr lang="en-US" sz="4300" dirty="0" smtClean="0"/>
              <a:t>		</a:t>
            </a:r>
            <a:r>
              <a:rPr lang="en-US" sz="4300" dirty="0" err="1" smtClean="0"/>
              <a:t>solo.clickOnView</a:t>
            </a:r>
            <a:r>
              <a:rPr lang="en-US" sz="4300" dirty="0" smtClean="0"/>
              <a:t>(</a:t>
            </a:r>
            <a:r>
              <a:rPr lang="en-US" sz="4300" dirty="0" err="1" smtClean="0"/>
              <a:t>solo.getView</a:t>
            </a:r>
            <a:r>
              <a:rPr lang="en-US" sz="4300" dirty="0" smtClean="0"/>
              <a:t>("</a:t>
            </a:r>
            <a:r>
              <a:rPr lang="en-US" sz="4300" dirty="0" err="1" smtClean="0"/>
              <a:t>dialog_close</a:t>
            </a:r>
            <a:r>
              <a:rPr lang="en-US" sz="4300" dirty="0" smtClean="0"/>
              <a:t>"));</a:t>
            </a:r>
            <a:endParaRPr lang="zh-CN" altLang="en-US" sz="4300" dirty="0" smtClean="0"/>
          </a:p>
          <a:p>
            <a:r>
              <a:rPr lang="en-US" sz="4300" dirty="0" smtClean="0"/>
              <a:t>		// </a:t>
            </a:r>
            <a:r>
              <a:rPr lang="zh-CN" altLang="en-US" sz="4300" dirty="0" smtClean="0"/>
              <a:t>等待</a:t>
            </a:r>
            <a:r>
              <a:rPr lang="en-US" sz="4300" dirty="0" smtClean="0"/>
              <a:t>3</a:t>
            </a:r>
            <a:r>
              <a:rPr lang="zh-CN" altLang="en-US" sz="4300" dirty="0" smtClean="0"/>
              <a:t>秒</a:t>
            </a:r>
          </a:p>
          <a:p>
            <a:r>
              <a:rPr lang="en-US" sz="4300" dirty="0" smtClean="0"/>
              <a:t>		</a:t>
            </a:r>
            <a:r>
              <a:rPr lang="en-US" sz="4300" dirty="0" err="1" smtClean="0"/>
              <a:t>solo.sleep</a:t>
            </a:r>
            <a:r>
              <a:rPr lang="en-US" sz="4300" dirty="0" smtClean="0"/>
              <a:t>(3000);</a:t>
            </a:r>
            <a:endParaRPr lang="zh-CN" altLang="en-US" sz="4300" dirty="0" smtClean="0"/>
          </a:p>
          <a:p>
            <a:r>
              <a:rPr lang="en-US" sz="4300" dirty="0" smtClean="0"/>
              <a:t>                                              //</a:t>
            </a:r>
            <a:r>
              <a:rPr lang="zh-CN" altLang="en-US" sz="4300" dirty="0" smtClean="0"/>
              <a:t>验证是否有</a:t>
            </a:r>
            <a:r>
              <a:rPr lang="en-US" sz="4300" dirty="0" smtClean="0"/>
              <a:t>"</a:t>
            </a:r>
            <a:r>
              <a:rPr lang="zh-CN" altLang="en-US" sz="4300" dirty="0" smtClean="0"/>
              <a:t>向左滑动有更多游戏</a:t>
            </a:r>
            <a:r>
              <a:rPr lang="en-US" sz="4300" dirty="0" smtClean="0"/>
              <a:t>" </a:t>
            </a:r>
            <a:r>
              <a:rPr lang="zh-CN" altLang="en-US" sz="4300" dirty="0" smtClean="0"/>
              <a:t>文字</a:t>
            </a:r>
          </a:p>
          <a:p>
            <a:r>
              <a:rPr lang="en-US" sz="4300" dirty="0" smtClean="0"/>
              <a:t>		</a:t>
            </a:r>
            <a:r>
              <a:rPr lang="en-US" sz="4300" i="1" dirty="0" err="1" smtClean="0"/>
              <a:t>assertTrue</a:t>
            </a:r>
            <a:r>
              <a:rPr lang="en-US" sz="4300" dirty="0" smtClean="0"/>
              <a:t>(</a:t>
            </a:r>
            <a:r>
              <a:rPr lang="en-US" sz="4300" dirty="0" err="1" smtClean="0"/>
              <a:t>solo.searchText</a:t>
            </a:r>
            <a:r>
              <a:rPr lang="en-US" sz="4300" dirty="0" smtClean="0"/>
              <a:t>("</a:t>
            </a:r>
            <a:r>
              <a:rPr lang="zh-CN" altLang="en-US" sz="4300" dirty="0" smtClean="0"/>
              <a:t>向左滑动有更多游戏</a:t>
            </a:r>
            <a:r>
              <a:rPr lang="en-US" sz="4300" dirty="0" smtClean="0"/>
              <a:t>"));</a:t>
            </a:r>
            <a:endParaRPr lang="zh-CN" altLang="en-US" sz="4300" dirty="0" smtClean="0"/>
          </a:p>
          <a:p>
            <a:r>
              <a:rPr lang="en-US" sz="4300" dirty="0" smtClean="0"/>
              <a:t>	</a:t>
            </a:r>
            <a:endParaRPr lang="zh-CN" altLang="en-US" sz="4300" dirty="0" smtClean="0"/>
          </a:p>
          <a:p>
            <a:r>
              <a:rPr lang="en-US" sz="4300" dirty="0" smtClean="0"/>
              <a:t>	}</a:t>
            </a:r>
            <a:endParaRPr lang="zh-CN" altLang="en-US" sz="4300" dirty="0" smtClean="0"/>
          </a:p>
          <a:p>
            <a:r>
              <a:rPr lang="en-US" sz="4300" dirty="0" smtClean="0"/>
              <a:t>}</a:t>
            </a:r>
            <a:endParaRPr lang="zh-CN" altLang="en-US" sz="4300" dirty="0" smtClean="0"/>
          </a:p>
          <a:p>
            <a:r>
              <a:rPr lang="en-US" dirty="0" smtClean="0"/>
              <a:t> </a:t>
            </a:r>
            <a:endParaRPr lang="zh-CN" altLang="en-US" dirty="0" smtClean="0"/>
          </a:p>
          <a:p>
            <a:endParaRPr lang="zh-CN" altLang="en-US" dirty="0" smtClean="0"/>
          </a:p>
          <a:p>
            <a:endParaRPr lang="zh-CN" alt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000" dirty="0" smtClean="0"/>
              <a:t>Solo</a:t>
            </a:r>
            <a:r>
              <a:rPr lang="ja-JP" altLang="en-US" sz="2000" dirty="0" smtClean="0"/>
              <a:t>类运用</a:t>
            </a:r>
            <a:r>
              <a:rPr lang="zh-CN" altLang="en-US" sz="2000" dirty="0" smtClean="0"/>
              <a:t/>
            </a:r>
            <a:br>
              <a:rPr lang="zh-CN" altLang="en-US" sz="2000" dirty="0" smtClean="0"/>
            </a:br>
            <a:r>
              <a:rPr lang="en-US" sz="2000" dirty="0" smtClean="0"/>
              <a:t>Solo</a:t>
            </a:r>
            <a:r>
              <a:rPr lang="ja-JP" altLang="en-US" sz="2000" dirty="0" smtClean="0"/>
              <a:t>类中提供了自动点击、取得、拖拽、搜索等各种方法</a:t>
            </a:r>
            <a:endParaRPr lang="zh-CN" altLang="en-US" sz="20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28596" y="1285860"/>
            <a:ext cx="8258204" cy="4840303"/>
          </a:xfrm>
        </p:spPr>
        <p:txBody>
          <a:bodyPr>
            <a:noAutofit/>
          </a:bodyPr>
          <a:lstStyle/>
          <a:p>
            <a:pPr lvl="0"/>
            <a:r>
              <a:rPr lang="zh-CN" altLang="en-US" sz="1200" dirty="0" smtClean="0"/>
              <a:t>点击：</a:t>
            </a:r>
          </a:p>
          <a:p>
            <a:r>
              <a:rPr lang="en-US" sz="1200" b="1" dirty="0" err="1" smtClean="0">
                <a:hlinkClick r:id="rId2"/>
              </a:rPr>
              <a:t>clickOnButton</a:t>
            </a:r>
            <a:r>
              <a:rPr lang="en-US" sz="1200" b="1" dirty="0" smtClean="0">
                <a:hlinkClick r:id="rId2"/>
              </a:rPr>
              <a:t>(</a:t>
            </a:r>
            <a:r>
              <a:rPr lang="en-US" sz="1200" b="1" dirty="0" err="1" smtClean="0">
                <a:hlinkClick r:id="rId2"/>
              </a:rPr>
              <a:t>int</a:t>
            </a:r>
            <a:r>
              <a:rPr lang="en-US" sz="1200" b="1" dirty="0" smtClean="0">
                <a:hlinkClick r:id="rId2"/>
              </a:rPr>
              <a:t>)</a:t>
            </a:r>
            <a:r>
              <a:rPr lang="en-US" altLang="zh-CN" sz="1200" dirty="0" smtClean="0"/>
              <a:t>—</a:t>
            </a:r>
            <a:r>
              <a:rPr lang="en-US" sz="1200" dirty="0" smtClean="0"/>
              <a:t>Clicks on a Button with a given index.</a:t>
            </a:r>
            <a:endParaRPr lang="zh-CN" altLang="en-US" sz="1200" dirty="0" smtClean="0"/>
          </a:p>
          <a:p>
            <a:r>
              <a:rPr lang="en-US" sz="1200" b="1" dirty="0" err="1" smtClean="0">
                <a:hlinkClick r:id="rId2"/>
              </a:rPr>
              <a:t>clickOnButton</a:t>
            </a:r>
            <a:r>
              <a:rPr lang="en-US" sz="1200" b="1" dirty="0" smtClean="0">
                <a:hlinkClick r:id="rId2"/>
              </a:rPr>
              <a:t>(String)</a:t>
            </a:r>
            <a:r>
              <a:rPr lang="en-US" altLang="zh-CN" sz="1200" dirty="0" smtClean="0"/>
              <a:t>—</a:t>
            </a:r>
            <a:r>
              <a:rPr lang="en-US" sz="1200" dirty="0" smtClean="0"/>
              <a:t>Clicks on a Button with a given text.</a:t>
            </a:r>
            <a:endParaRPr lang="zh-CN" altLang="en-US" sz="1200" dirty="0" smtClean="0"/>
          </a:p>
          <a:p>
            <a:r>
              <a:rPr lang="en-US" sz="1200" b="1" dirty="0" err="1" smtClean="0">
                <a:hlinkClick r:id="rId2"/>
              </a:rPr>
              <a:t>clickOnCheckBox</a:t>
            </a:r>
            <a:r>
              <a:rPr lang="en-US" sz="1200" b="1" dirty="0" smtClean="0">
                <a:hlinkClick r:id="rId2"/>
              </a:rPr>
              <a:t>(</a:t>
            </a:r>
            <a:r>
              <a:rPr lang="en-US" sz="1200" b="1" dirty="0" err="1" smtClean="0">
                <a:hlinkClick r:id="rId2"/>
              </a:rPr>
              <a:t>int</a:t>
            </a:r>
            <a:r>
              <a:rPr lang="en-US" sz="1200" b="1" dirty="0" smtClean="0">
                <a:hlinkClick r:id="rId2"/>
              </a:rPr>
              <a:t>)</a:t>
            </a:r>
            <a:r>
              <a:rPr lang="en-US" altLang="zh-CN" sz="1200" dirty="0" smtClean="0"/>
              <a:t>—</a:t>
            </a:r>
            <a:r>
              <a:rPr lang="en-US" sz="1200" dirty="0" smtClean="0"/>
              <a:t>Clicks on a </a:t>
            </a:r>
            <a:r>
              <a:rPr lang="en-US" sz="1200" dirty="0" err="1" smtClean="0"/>
              <a:t>CheckBox</a:t>
            </a:r>
            <a:r>
              <a:rPr lang="en-US" sz="1200" dirty="0" smtClean="0"/>
              <a:t> with a given index.</a:t>
            </a:r>
            <a:endParaRPr lang="zh-CN" altLang="en-US" sz="1200" dirty="0" smtClean="0"/>
          </a:p>
          <a:p>
            <a:r>
              <a:rPr lang="en-US" sz="1200" b="1" dirty="0" err="1" smtClean="0">
                <a:hlinkClick r:id="rId2"/>
              </a:rPr>
              <a:t>clickOnText</a:t>
            </a:r>
            <a:r>
              <a:rPr lang="en-US" sz="1200" b="1" dirty="0" smtClean="0">
                <a:hlinkClick r:id="rId2"/>
              </a:rPr>
              <a:t>(String)</a:t>
            </a:r>
            <a:r>
              <a:rPr lang="en-US" altLang="zh-CN" sz="1200" dirty="0" smtClean="0"/>
              <a:t>—</a:t>
            </a:r>
            <a:r>
              <a:rPr lang="en-US" sz="1200" dirty="0" smtClean="0"/>
              <a:t>Clicks on a View displaying a given text.</a:t>
            </a:r>
            <a:endParaRPr lang="zh-CN" altLang="en-US" sz="1200" dirty="0" smtClean="0"/>
          </a:p>
          <a:p>
            <a:r>
              <a:rPr lang="en-US" sz="1200" b="1" dirty="0" err="1" smtClean="0">
                <a:hlinkClick r:id="rId2"/>
              </a:rPr>
              <a:t>clickLongOnText</a:t>
            </a:r>
            <a:r>
              <a:rPr lang="en-US" sz="1200" b="1" dirty="0" smtClean="0">
                <a:hlinkClick r:id="rId2"/>
              </a:rPr>
              <a:t>(String)</a:t>
            </a:r>
            <a:r>
              <a:rPr lang="en-US" altLang="zh-CN" sz="1200" dirty="0" smtClean="0"/>
              <a:t>—</a:t>
            </a:r>
            <a:r>
              <a:rPr lang="en-US" sz="1200" dirty="0" smtClean="0"/>
              <a:t>Long clicks on a given View.</a:t>
            </a:r>
            <a:endParaRPr lang="zh-CN" altLang="en-US" sz="1200" dirty="0" smtClean="0"/>
          </a:p>
          <a:p>
            <a:r>
              <a:rPr lang="en-US" sz="1200" b="1" dirty="0" err="1" smtClean="0">
                <a:hlinkClick r:id="rId2"/>
              </a:rPr>
              <a:t>clickOnScreen</a:t>
            </a:r>
            <a:r>
              <a:rPr lang="en-US" sz="1200" b="1" dirty="0" smtClean="0">
                <a:hlinkClick r:id="rId2"/>
              </a:rPr>
              <a:t>(float, float)</a:t>
            </a:r>
            <a:r>
              <a:rPr lang="en-US" altLang="zh-CN" sz="1200" dirty="0" smtClean="0"/>
              <a:t>—</a:t>
            </a:r>
            <a:r>
              <a:rPr lang="en-US" sz="1200" dirty="0" smtClean="0"/>
              <a:t>Clicks on a given coordinate on the screen.</a:t>
            </a:r>
            <a:endParaRPr lang="zh-CN" altLang="en-US" sz="1200" dirty="0" smtClean="0"/>
          </a:p>
          <a:p>
            <a:pPr lvl="0"/>
            <a:r>
              <a:rPr lang="zh-CN" altLang="en-US" sz="1200" dirty="0" smtClean="0"/>
              <a:t>取得：</a:t>
            </a:r>
          </a:p>
          <a:p>
            <a:r>
              <a:rPr lang="en-US" sz="1200" b="1" dirty="0" err="1" smtClean="0">
                <a:hlinkClick r:id="rId2"/>
              </a:rPr>
              <a:t>getCurrentActivity</a:t>
            </a:r>
            <a:r>
              <a:rPr lang="en-US" sz="1200" b="1" dirty="0" smtClean="0">
                <a:hlinkClick r:id="rId2"/>
              </a:rPr>
              <a:t>()</a:t>
            </a:r>
            <a:r>
              <a:rPr lang="en-US" altLang="zh-CN" sz="1200" dirty="0" smtClean="0"/>
              <a:t>—</a:t>
            </a:r>
            <a:r>
              <a:rPr lang="en-US" sz="1200" dirty="0" smtClean="0"/>
              <a:t>Returns the current Activity. </a:t>
            </a:r>
            <a:endParaRPr lang="zh-CN" altLang="en-US" sz="1200" dirty="0" smtClean="0"/>
          </a:p>
          <a:p>
            <a:r>
              <a:rPr lang="en-US" sz="1200" b="1" dirty="0" err="1" smtClean="0">
                <a:hlinkClick r:id="rId2"/>
              </a:rPr>
              <a:t>getText</a:t>
            </a:r>
            <a:r>
              <a:rPr lang="en-US" sz="1200" b="1" dirty="0" smtClean="0">
                <a:hlinkClick r:id="rId2"/>
              </a:rPr>
              <a:t>(String)</a:t>
            </a:r>
            <a:r>
              <a:rPr lang="en-US" altLang="zh-CN" sz="1200" dirty="0" smtClean="0"/>
              <a:t>—</a:t>
            </a:r>
            <a:r>
              <a:rPr lang="en-US" sz="1200" dirty="0" smtClean="0"/>
              <a:t>Returns a </a:t>
            </a:r>
            <a:r>
              <a:rPr lang="en-US" sz="1200" dirty="0" err="1" smtClean="0"/>
              <a:t>TextView</a:t>
            </a:r>
            <a:r>
              <a:rPr lang="en-US" sz="1200" dirty="0" smtClean="0"/>
              <a:t> which shows a given text. </a:t>
            </a:r>
            <a:endParaRPr lang="zh-CN" altLang="en-US" sz="1200" dirty="0" smtClean="0"/>
          </a:p>
          <a:p>
            <a:r>
              <a:rPr lang="en-US" sz="1200" b="1" dirty="0" err="1" smtClean="0">
                <a:hlinkClick r:id="rId2"/>
              </a:rPr>
              <a:t>getView</a:t>
            </a:r>
            <a:r>
              <a:rPr lang="en-US" sz="1200" b="1" dirty="0" smtClean="0">
                <a:hlinkClick r:id="rId2"/>
              </a:rPr>
              <a:t>(</a:t>
            </a:r>
            <a:r>
              <a:rPr lang="en-US" sz="1200" b="1" dirty="0" err="1" smtClean="0">
                <a:hlinkClick r:id="rId2"/>
              </a:rPr>
              <a:t>int</a:t>
            </a:r>
            <a:r>
              <a:rPr lang="en-US" sz="1200" b="1" dirty="0" smtClean="0">
                <a:hlinkClick r:id="rId2"/>
              </a:rPr>
              <a:t>)</a:t>
            </a:r>
            <a:r>
              <a:rPr lang="en-US" altLang="zh-CN" sz="1200" dirty="0" smtClean="0"/>
              <a:t>—</a:t>
            </a:r>
            <a:r>
              <a:rPr lang="en-US" sz="1200" dirty="0" smtClean="0"/>
              <a:t>Returns a View with a given id. </a:t>
            </a:r>
            <a:endParaRPr lang="zh-CN" altLang="en-US" sz="1200" dirty="0" smtClean="0"/>
          </a:p>
          <a:p>
            <a:r>
              <a:rPr lang="en-US" sz="1200" b="1" dirty="0" err="1" smtClean="0">
                <a:hlinkClick r:id="rId2"/>
              </a:rPr>
              <a:t>getEditText</a:t>
            </a:r>
            <a:r>
              <a:rPr lang="en-US" sz="1200" b="1" dirty="0" smtClean="0">
                <a:hlinkClick r:id="rId2"/>
              </a:rPr>
              <a:t>(String)</a:t>
            </a:r>
            <a:r>
              <a:rPr lang="en-US" altLang="zh-CN" sz="1200" dirty="0" smtClean="0"/>
              <a:t>—</a:t>
            </a:r>
            <a:r>
              <a:rPr lang="en-US" sz="1200" dirty="0" smtClean="0"/>
              <a:t>Returns an </a:t>
            </a:r>
            <a:r>
              <a:rPr lang="en-US" sz="1200" dirty="0" err="1" smtClean="0"/>
              <a:t>EditText</a:t>
            </a:r>
            <a:r>
              <a:rPr lang="en-US" sz="1200" dirty="0" smtClean="0"/>
              <a:t> which shows a given text.  </a:t>
            </a:r>
            <a:endParaRPr lang="zh-CN" altLang="en-US" sz="1200" dirty="0" smtClean="0"/>
          </a:p>
          <a:p>
            <a:endParaRPr lang="zh-CN" altLang="en-US" sz="1200" dirty="0" smtClean="0"/>
          </a:p>
          <a:p>
            <a:pPr lvl="0"/>
            <a:r>
              <a:rPr lang="zh-CN" altLang="en-US" sz="1200" dirty="0" smtClean="0"/>
              <a:t>拖拽：</a:t>
            </a:r>
          </a:p>
          <a:p>
            <a:r>
              <a:rPr lang="en-US" sz="1200" b="1" dirty="0" smtClean="0">
                <a:hlinkClick r:id="rId2"/>
              </a:rPr>
              <a:t>drag(float, float, float, float, </a:t>
            </a:r>
            <a:r>
              <a:rPr lang="en-US" sz="1200" b="1" dirty="0" err="1" smtClean="0">
                <a:hlinkClick r:id="rId2"/>
              </a:rPr>
              <a:t>int</a:t>
            </a:r>
            <a:r>
              <a:rPr lang="en-US" sz="1200" b="1" dirty="0" smtClean="0">
                <a:hlinkClick r:id="rId2"/>
              </a:rPr>
              <a:t>)</a:t>
            </a:r>
            <a:r>
              <a:rPr lang="en-US" altLang="zh-CN" sz="1200" dirty="0" smtClean="0"/>
              <a:t>—</a:t>
            </a:r>
            <a:r>
              <a:rPr lang="en-US" sz="1200" dirty="0" smtClean="0"/>
              <a:t>Simulate touching a given location and dragging it to a new location.</a:t>
            </a:r>
            <a:endParaRPr lang="zh-CN" altLang="en-US" sz="1200" dirty="0" smtClean="0"/>
          </a:p>
          <a:p>
            <a:pPr lvl="0"/>
            <a:r>
              <a:rPr lang="zh-CN" altLang="en-US" sz="1200" dirty="0" smtClean="0"/>
              <a:t>搜索：</a:t>
            </a:r>
          </a:p>
          <a:p>
            <a:r>
              <a:rPr lang="en-US" sz="1200" b="1" dirty="0" err="1" smtClean="0">
                <a:hlinkClick r:id="rId2"/>
              </a:rPr>
              <a:t>searchText</a:t>
            </a:r>
            <a:r>
              <a:rPr lang="en-US" sz="1200" b="1" dirty="0" smtClean="0">
                <a:hlinkClick r:id="rId2"/>
              </a:rPr>
              <a:t>(String)</a:t>
            </a:r>
            <a:r>
              <a:rPr lang="en-US" altLang="zh-CN" sz="1200" dirty="0" smtClean="0"/>
              <a:t>—</a:t>
            </a:r>
            <a:r>
              <a:rPr lang="en-US" sz="1200" dirty="0" smtClean="0"/>
              <a:t>Searches for a text string and returns true if at least one item is found with the expected text.</a:t>
            </a:r>
            <a:endParaRPr lang="zh-CN" altLang="en-US" sz="1200" dirty="0" smtClean="0"/>
          </a:p>
          <a:p>
            <a:r>
              <a:rPr lang="en-US" sz="1200" b="1" dirty="0" err="1" smtClean="0">
                <a:hlinkClick r:id="rId2"/>
              </a:rPr>
              <a:t>searchEditText</a:t>
            </a:r>
            <a:r>
              <a:rPr lang="en-US" sz="1200" b="1" dirty="0" smtClean="0">
                <a:hlinkClick r:id="rId2"/>
              </a:rPr>
              <a:t>(String)</a:t>
            </a:r>
            <a:r>
              <a:rPr lang="en-US" altLang="zh-CN" sz="1200" dirty="0" smtClean="0"/>
              <a:t>—</a:t>
            </a:r>
            <a:r>
              <a:rPr lang="en-US" sz="1200" dirty="0" smtClean="0"/>
              <a:t>Searches for a text string in the </a:t>
            </a:r>
            <a:r>
              <a:rPr lang="en-US" sz="1200" dirty="0" err="1" smtClean="0"/>
              <a:t>EditText</a:t>
            </a:r>
            <a:r>
              <a:rPr lang="en-US" sz="1200" dirty="0" smtClean="0"/>
              <a:t> objects located in the current Activity. </a:t>
            </a:r>
            <a:endParaRPr lang="zh-CN" altLang="en-US" sz="1200" dirty="0" smtClean="0"/>
          </a:p>
          <a:p>
            <a:r>
              <a:rPr lang="en-US" sz="1200" b="1" dirty="0" err="1" smtClean="0">
                <a:hlinkClick r:id="rId2"/>
              </a:rPr>
              <a:t>searchButton</a:t>
            </a:r>
            <a:r>
              <a:rPr lang="en-US" sz="1200" b="1" dirty="0" smtClean="0">
                <a:hlinkClick r:id="rId2"/>
              </a:rPr>
              <a:t>(String, </a:t>
            </a:r>
            <a:r>
              <a:rPr lang="en-US" sz="1200" b="1" dirty="0" err="1" smtClean="0">
                <a:hlinkClick r:id="rId2"/>
              </a:rPr>
              <a:t>boolean</a:t>
            </a:r>
            <a:r>
              <a:rPr lang="en-US" sz="1200" b="1" dirty="0" smtClean="0">
                <a:hlinkClick r:id="rId2"/>
              </a:rPr>
              <a:t>)</a:t>
            </a:r>
            <a:r>
              <a:rPr lang="en-US" altLang="zh-CN" sz="1200" dirty="0" smtClean="0"/>
              <a:t>—</a:t>
            </a:r>
            <a:r>
              <a:rPr lang="en-US" sz="1200" dirty="0" smtClean="0"/>
              <a:t>Searches for a Button with the given text string and returns true if at least one Button is found. </a:t>
            </a:r>
            <a:endParaRPr lang="zh-CN" altLang="en-US" sz="1200" dirty="0" smtClean="0"/>
          </a:p>
          <a:p>
            <a:pPr>
              <a:buNone/>
            </a:pPr>
            <a:r>
              <a:rPr lang="en-US" sz="1200" dirty="0" smtClean="0"/>
              <a:t> </a:t>
            </a:r>
            <a:endParaRPr lang="zh-CN" altLang="en-US" sz="1200" dirty="0" smtClean="0"/>
          </a:p>
          <a:p>
            <a:r>
              <a:rPr lang="zh-CN" altLang="en-US" sz="1200" dirty="0" smtClean="0"/>
              <a:t>更多方法请参见</a:t>
            </a:r>
            <a:r>
              <a:rPr lang="en-US" sz="1200" dirty="0" smtClean="0"/>
              <a:t>Solo</a:t>
            </a:r>
            <a:r>
              <a:rPr lang="zh-CN" altLang="en-US" sz="1200" dirty="0" smtClean="0"/>
              <a:t>的</a:t>
            </a:r>
            <a:r>
              <a:rPr lang="en-US" sz="1200" dirty="0" smtClean="0"/>
              <a:t>API</a:t>
            </a:r>
            <a:r>
              <a:rPr lang="zh-CN" altLang="en-US" sz="1200" dirty="0" smtClean="0"/>
              <a:t>文档： </a:t>
            </a:r>
          </a:p>
          <a:p>
            <a:r>
              <a:rPr lang="en-US" sz="1200" u="sng" dirty="0" smtClean="0">
                <a:hlinkClick r:id="rId3"/>
              </a:rPr>
              <a:t>http://www.jarvana.com/jarvana/view/com/jayway/android/robotium/robotium-solo/2.0.1/robotium-solo-2.0.1-javadoc.jar!/index-all.html</a:t>
            </a:r>
            <a:endParaRPr lang="zh-CN" altLang="en-US" sz="1200" dirty="0" smtClean="0"/>
          </a:p>
          <a:p>
            <a:pPr>
              <a:buNone/>
            </a:pPr>
            <a:r>
              <a:rPr lang="en-US" sz="1200" dirty="0" smtClean="0"/>
              <a:t> </a:t>
            </a:r>
            <a:endParaRPr lang="zh-CN" altLang="en-US" sz="1200" dirty="0" smtClean="0"/>
          </a:p>
          <a:p>
            <a:pPr>
              <a:buNone/>
            </a:pPr>
            <a:r>
              <a:rPr lang="en-US" sz="1200" dirty="0" smtClean="0"/>
              <a:t> </a:t>
            </a:r>
            <a:endParaRPr lang="zh-CN" altLang="en-US" sz="1200" dirty="0" smtClean="0"/>
          </a:p>
          <a:p>
            <a:endParaRPr lang="zh-CN" altLang="en-US" sz="12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28596" y="500042"/>
            <a:ext cx="8229600" cy="1000124"/>
          </a:xfrm>
        </p:spPr>
        <p:txBody>
          <a:bodyPr>
            <a:normAutofit fontScale="90000"/>
          </a:bodyPr>
          <a:lstStyle/>
          <a:p>
            <a:pPr algn="l"/>
            <a:r>
              <a:rPr lang="en-US" sz="2200" dirty="0" smtClean="0"/>
              <a:t>8</a:t>
            </a:r>
            <a:r>
              <a:rPr lang="zh-CN" altLang="en-US" sz="2200" dirty="0" smtClean="0"/>
              <a:t>运行测试程序</a:t>
            </a:r>
            <a:r>
              <a:rPr lang="en-US" sz="2200" dirty="0" smtClean="0"/>
              <a:t>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zh-CN" altLang="en-US" sz="2200" dirty="0" smtClean="0"/>
              <a:t>选择测试工程右击，选择</a:t>
            </a:r>
            <a:r>
              <a:rPr lang="en-US" sz="2200" dirty="0" err="1" smtClean="0"/>
              <a:t>RunAs</a:t>
            </a:r>
            <a:r>
              <a:rPr lang="en-US" sz="2200" dirty="0" smtClean="0"/>
              <a:t>-&gt;Android </a:t>
            </a:r>
            <a:r>
              <a:rPr lang="en-US" sz="2200" dirty="0" err="1" smtClean="0"/>
              <a:t>JUnit</a:t>
            </a:r>
            <a:r>
              <a:rPr lang="en-US" sz="2200" dirty="0" smtClean="0"/>
              <a:t> Test</a:t>
            </a:r>
            <a:r>
              <a:rPr lang="zh-CN" altLang="en-US" sz="2200" dirty="0" smtClean="0"/>
              <a:t>，运行测试程序。测试程序运行如下：</a:t>
            </a:r>
            <a:r>
              <a:rPr lang="zh-CN" altLang="en-US" dirty="0" smtClean="0"/>
              <a:t/>
            </a:r>
            <a:br>
              <a:rPr lang="zh-CN" altLang="en-US" dirty="0" smtClean="0"/>
            </a:b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zh-CN" altLang="en-US" sz="2400" dirty="0" smtClean="0"/>
              <a:t>命令行下运行测试用例</a:t>
            </a:r>
            <a:br>
              <a:rPr lang="zh-CN" altLang="en-US" sz="2400" dirty="0" smtClean="0"/>
            </a:br>
            <a:endParaRPr lang="zh-CN" altLang="en-US" sz="24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800" b="1" dirty="0" smtClean="0"/>
              <a:t>Running all tests:</a:t>
            </a:r>
            <a:r>
              <a:rPr lang="en-US" sz="1800" dirty="0" smtClean="0"/>
              <a:t> </a:t>
            </a:r>
            <a:r>
              <a:rPr lang="en-US" sz="1800" dirty="0" err="1" smtClean="0"/>
              <a:t>adb</a:t>
            </a:r>
            <a:r>
              <a:rPr lang="en-US" sz="1800" dirty="0" smtClean="0"/>
              <a:t> shell am instrument -w </a:t>
            </a:r>
            <a:r>
              <a:rPr lang="en-US" sz="1800" dirty="0" err="1" smtClean="0"/>
              <a:t>com.XXX.XXXl</a:t>
            </a:r>
            <a:r>
              <a:rPr lang="en-US" sz="1800" dirty="0" smtClean="0"/>
              <a:t>/</a:t>
            </a:r>
            <a:r>
              <a:rPr lang="en-US" sz="1800" dirty="0" err="1" smtClean="0"/>
              <a:t>com.example.test.instrumentation.InstrumentationTestRunner</a:t>
            </a:r>
            <a:endParaRPr lang="zh-CN" altLang="en-US" sz="1800" dirty="0" smtClean="0"/>
          </a:p>
          <a:p>
            <a:r>
              <a:rPr lang="en-US" sz="1800" b="1" dirty="0" smtClean="0"/>
              <a:t>Running a single </a:t>
            </a:r>
            <a:r>
              <a:rPr lang="en-US" sz="1800" b="1" dirty="0" err="1" smtClean="0"/>
              <a:t>testcase</a:t>
            </a:r>
            <a:r>
              <a:rPr lang="en-US" sz="1800" b="1" dirty="0" smtClean="0"/>
              <a:t>:</a:t>
            </a:r>
            <a:r>
              <a:rPr lang="en-US" sz="1800" dirty="0" smtClean="0"/>
              <a:t> </a:t>
            </a:r>
            <a:r>
              <a:rPr lang="en-US" sz="1800" dirty="0" err="1" smtClean="0"/>
              <a:t>adb</a:t>
            </a:r>
            <a:r>
              <a:rPr lang="en-US" sz="1800" dirty="0" smtClean="0"/>
              <a:t> shell am instrument -w -e class com.XXXX.XXX.T01_</a:t>
            </a:r>
            <a:r>
              <a:rPr lang="en-US" altLang="zh-CN" sz="1800" dirty="0" smtClean="0"/>
              <a:t>shouye</a:t>
            </a:r>
            <a:r>
              <a:rPr lang="en-US" sz="1800" dirty="0" smtClean="0"/>
              <a:t> </a:t>
            </a:r>
            <a:r>
              <a:rPr lang="en-US" sz="1800" dirty="0" err="1" smtClean="0"/>
              <a:t>com.XXXXX.XXXX</a:t>
            </a:r>
            <a:r>
              <a:rPr lang="en-US" sz="1800" dirty="0" smtClean="0"/>
              <a:t>/</a:t>
            </a:r>
            <a:r>
              <a:rPr lang="en-US" sz="1800" dirty="0" err="1" smtClean="0"/>
              <a:t>com.example.test.instrumentation.InstrumentationTestRunner</a:t>
            </a:r>
            <a:r>
              <a:rPr lang="en-US" sz="1800" dirty="0" smtClean="0"/>
              <a:t> </a:t>
            </a:r>
            <a:endParaRPr lang="zh-CN" altLang="en-US" sz="1800" dirty="0" smtClean="0"/>
          </a:p>
          <a:p>
            <a:r>
              <a:rPr lang="en-US" sz="1800" b="1" dirty="0" smtClean="0"/>
              <a:t>Running multiple tests:</a:t>
            </a:r>
            <a:r>
              <a:rPr lang="en-US" sz="1800" dirty="0" smtClean="0"/>
              <a:t> </a:t>
            </a:r>
            <a:r>
              <a:rPr lang="en-US" sz="1800" dirty="0" err="1" smtClean="0"/>
              <a:t>adb</a:t>
            </a:r>
            <a:r>
              <a:rPr lang="en-US" sz="1800" dirty="0" smtClean="0"/>
              <a:t> shell am instrument -w -e class com.</a:t>
            </a:r>
            <a:r>
              <a:rPr lang="en-US" altLang="zh-CN" sz="1800" dirty="0" smtClean="0"/>
              <a:t>XXXX</a:t>
            </a:r>
            <a:r>
              <a:rPr lang="en-US" sz="1800" dirty="0" smtClean="0"/>
              <a:t>.XXXX.T01_shouye,com.</a:t>
            </a:r>
            <a:r>
              <a:rPr lang="en-US" altLang="zh-CN" sz="1800" dirty="0" smtClean="0"/>
              <a:t>duoku</a:t>
            </a:r>
            <a:r>
              <a:rPr lang="en-US" sz="1800" dirty="0" smtClean="0"/>
              <a:t>.gamehall.T03_</a:t>
            </a:r>
            <a:r>
              <a:rPr lang="en-US" altLang="zh-CN" sz="1800" dirty="0" smtClean="0"/>
              <a:t>denglu </a:t>
            </a:r>
            <a:r>
              <a:rPr lang="en-US" sz="1800" dirty="0" err="1" smtClean="0"/>
              <a:t>com.XXXX.XXXXX</a:t>
            </a:r>
            <a:r>
              <a:rPr lang="en-US" sz="1800" dirty="0" smtClean="0"/>
              <a:t>/</a:t>
            </a:r>
            <a:r>
              <a:rPr lang="en-US" sz="1800" dirty="0" err="1" smtClean="0"/>
              <a:t>com.example.test.instrumentation.InstrumentationTestRunner</a:t>
            </a:r>
            <a:r>
              <a:rPr lang="en-US" sz="1800" dirty="0" smtClean="0"/>
              <a:t> </a:t>
            </a:r>
            <a:endParaRPr lang="zh-CN" altLang="en-US" sz="1800" dirty="0" smtClean="0"/>
          </a:p>
          <a:p>
            <a:r>
              <a:rPr lang="zh-CN" altLang="en-US" sz="1800" dirty="0" smtClean="0"/>
              <a:t>查看当前运行的</a:t>
            </a:r>
            <a:r>
              <a:rPr lang="en-US" sz="1800" dirty="0" smtClean="0"/>
              <a:t>instrument:</a:t>
            </a:r>
            <a:r>
              <a:rPr lang="zh-CN" altLang="en-US" sz="1800" dirty="0" smtClean="0"/>
              <a:t>     </a:t>
            </a:r>
            <a:r>
              <a:rPr lang="en-US" sz="1800" dirty="0" err="1" smtClean="0"/>
              <a:t>adb</a:t>
            </a:r>
            <a:r>
              <a:rPr lang="en-US" sz="1800" dirty="0" smtClean="0"/>
              <a:t> shell pm list instrumentation</a:t>
            </a:r>
            <a:endParaRPr lang="zh-CN" altLang="en-US" sz="18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2800" dirty="0" smtClean="0"/>
              <a:t>Jenkins+Ant+Robotium</a:t>
            </a:r>
            <a:r>
              <a:rPr lang="zh-CN" altLang="en-US" sz="2800" dirty="0" smtClean="0"/>
              <a:t>构建自动化测试持续集成</a:t>
            </a:r>
            <a:endParaRPr lang="zh-CN" altLang="en-US" sz="28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sz="2400" dirty="0" smtClean="0"/>
              <a:t>持续集成是一种软件开发实践，即团队开发成员经常集成他们的工作，每次集成都通过自动化的构建（包括编译，发布，</a:t>
            </a:r>
            <a:r>
              <a:rPr lang="en-US" sz="2400" dirty="0" err="1" smtClean="0">
                <a:hlinkClick r:id="rId2"/>
              </a:rPr>
              <a:t>自动化测试</a:t>
            </a:r>
            <a:r>
              <a:rPr lang="en-US" sz="2400" dirty="0" smtClean="0"/>
              <a:t>)</a:t>
            </a:r>
            <a:r>
              <a:rPr lang="zh-CN" altLang="en-US" sz="2400" dirty="0" smtClean="0"/>
              <a:t>来验证，从而尽快地发现集成错误。许多团队发现这个过程可以大大减少集成的问题，让团队能够更快的开发内聚的软件。其中包含一些代码静态检查工具，自动打包和自动测试功能，下面说一下用</a:t>
            </a:r>
            <a:r>
              <a:rPr lang="en-US" sz="2400" dirty="0" smtClean="0"/>
              <a:t>Jenkins</a:t>
            </a:r>
            <a:r>
              <a:rPr lang="zh-CN" altLang="en-US" sz="2400" dirty="0" smtClean="0"/>
              <a:t>来做自动化测试。</a:t>
            </a:r>
          </a:p>
          <a:p>
            <a:endParaRPr lang="zh-CN" alt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zh-CN" altLang="en-US" sz="2800" b="1" dirty="0" smtClean="0"/>
              <a:t>环境配置</a:t>
            </a:r>
            <a:r>
              <a:rPr lang="zh-CN" altLang="en-US" sz="2800" dirty="0" smtClean="0"/>
              <a:t/>
            </a:r>
            <a:br>
              <a:rPr lang="zh-CN" altLang="en-US" sz="2800" dirty="0" smtClean="0"/>
            </a:br>
            <a:endParaRPr lang="zh-CN" altLang="en-US" sz="28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r>
              <a:rPr lang="en-US" sz="4500" dirty="0" smtClean="0"/>
              <a:t>1</a:t>
            </a:r>
            <a:r>
              <a:rPr lang="zh-CN" altLang="en-US" sz="4500" dirty="0" smtClean="0"/>
              <a:t>、安装</a:t>
            </a:r>
            <a:r>
              <a:rPr lang="en-US" sz="4500" dirty="0" err="1" smtClean="0"/>
              <a:t>jdk</a:t>
            </a:r>
            <a:endParaRPr lang="zh-CN" altLang="en-US" sz="4500" dirty="0" smtClean="0"/>
          </a:p>
          <a:p>
            <a:r>
              <a:rPr lang="zh-CN" altLang="en-US" sz="4500" dirty="0" smtClean="0"/>
              <a:t>安装</a:t>
            </a:r>
            <a:r>
              <a:rPr lang="en-US" sz="4500" dirty="0" smtClean="0"/>
              <a:t>1.6</a:t>
            </a:r>
            <a:r>
              <a:rPr lang="zh-CN" altLang="en-US" sz="4500" dirty="0" smtClean="0"/>
              <a:t>或以上版本，配置好环境变量</a:t>
            </a:r>
            <a:r>
              <a:rPr lang="en-US" sz="4500" dirty="0" smtClean="0"/>
              <a:t>JAVA_HOME</a:t>
            </a:r>
            <a:r>
              <a:rPr lang="zh-CN" altLang="en-US" sz="4500" dirty="0" smtClean="0"/>
              <a:t>。</a:t>
            </a:r>
          </a:p>
          <a:p>
            <a:r>
              <a:rPr lang="en-US" sz="4500" dirty="0" smtClean="0"/>
              <a:t>2</a:t>
            </a:r>
            <a:r>
              <a:rPr lang="zh-CN" altLang="en-US" sz="4500" dirty="0" smtClean="0"/>
              <a:t>、安装</a:t>
            </a:r>
            <a:r>
              <a:rPr lang="en-US" sz="4500" dirty="0" smtClean="0"/>
              <a:t>tomcat</a:t>
            </a:r>
            <a:endParaRPr lang="zh-CN" altLang="en-US" sz="4500" dirty="0" smtClean="0"/>
          </a:p>
          <a:p>
            <a:r>
              <a:rPr lang="en-US" sz="4500" u="sng" dirty="0" smtClean="0"/>
              <a:t> http://tomcat.apache.org/download-70.cgi</a:t>
            </a:r>
            <a:endParaRPr lang="zh-CN" altLang="en-US" sz="4500" dirty="0" smtClean="0"/>
          </a:p>
          <a:p>
            <a:r>
              <a:rPr lang="zh-CN" altLang="en-US" sz="4500" dirty="0" smtClean="0"/>
              <a:t>安装完调试下</a:t>
            </a:r>
            <a:r>
              <a:rPr lang="en-US" sz="4500" dirty="0" smtClean="0"/>
              <a:t>tomcat</a:t>
            </a:r>
            <a:r>
              <a:rPr lang="zh-CN" altLang="en-US" sz="4500" dirty="0" smtClean="0"/>
              <a:t>是否正常。</a:t>
            </a:r>
          </a:p>
          <a:p>
            <a:r>
              <a:rPr lang="en-US" sz="4500" dirty="0" smtClean="0"/>
              <a:t>3</a:t>
            </a:r>
            <a:r>
              <a:rPr lang="zh-CN" altLang="en-US" sz="4500" dirty="0" smtClean="0"/>
              <a:t>、安装</a:t>
            </a:r>
            <a:r>
              <a:rPr lang="en-US" sz="4500" dirty="0" smtClean="0"/>
              <a:t>ant</a:t>
            </a:r>
            <a:endParaRPr lang="zh-CN" altLang="en-US" sz="4500" dirty="0" smtClean="0"/>
          </a:p>
          <a:p>
            <a:r>
              <a:rPr lang="en-US" sz="4500" dirty="0" smtClean="0">
                <a:hlinkClick r:id="rId2"/>
              </a:rPr>
              <a:t>http://ant.apache.org/bindownload.cgi</a:t>
            </a:r>
            <a:endParaRPr lang="zh-CN" altLang="en-US" sz="4500" dirty="0" smtClean="0"/>
          </a:p>
          <a:p>
            <a:r>
              <a:rPr lang="zh-CN" altLang="en-US" sz="4500" dirty="0" smtClean="0"/>
              <a:t>下载</a:t>
            </a:r>
            <a:r>
              <a:rPr lang="en-US" sz="4500" dirty="0" smtClean="0"/>
              <a:t>zip</a:t>
            </a:r>
            <a:r>
              <a:rPr lang="zh-CN" altLang="en-US" sz="4500" dirty="0" smtClean="0"/>
              <a:t>包，解压后配置好环境变量</a:t>
            </a:r>
            <a:r>
              <a:rPr lang="en-US" sz="4500" dirty="0" smtClean="0"/>
              <a:t>ANT_HOME</a:t>
            </a:r>
            <a:r>
              <a:rPr lang="zh-CN" altLang="en-US" sz="4500" dirty="0" smtClean="0"/>
              <a:t>。</a:t>
            </a:r>
          </a:p>
          <a:p>
            <a:r>
              <a:rPr lang="en-US" sz="4500" dirty="0" smtClean="0"/>
              <a:t>4</a:t>
            </a:r>
            <a:r>
              <a:rPr lang="zh-CN" altLang="en-US" sz="4500" dirty="0" smtClean="0"/>
              <a:t>、安装</a:t>
            </a:r>
            <a:r>
              <a:rPr lang="en-US" sz="4500" dirty="0" err="1" smtClean="0"/>
              <a:t>jenkins</a:t>
            </a:r>
            <a:endParaRPr lang="zh-CN" altLang="en-US" sz="4500" dirty="0" smtClean="0"/>
          </a:p>
          <a:p>
            <a:r>
              <a:rPr lang="en-US" sz="4500" dirty="0" smtClean="0">
                <a:hlinkClick r:id="rId3"/>
              </a:rPr>
              <a:t> http://java.net/projects/hudson/downloads/directory/war</a:t>
            </a:r>
            <a:endParaRPr lang="zh-CN" altLang="en-US" sz="4500" dirty="0" smtClean="0"/>
          </a:p>
          <a:p>
            <a:r>
              <a:rPr lang="zh-CN" altLang="en-US" sz="4500" dirty="0" smtClean="0"/>
              <a:t>下载</a:t>
            </a:r>
            <a:r>
              <a:rPr lang="en-US" sz="4500" dirty="0" smtClean="0"/>
              <a:t>war</a:t>
            </a:r>
            <a:r>
              <a:rPr lang="zh-CN" altLang="en-US" sz="4500" dirty="0" smtClean="0"/>
              <a:t>包，命名为</a:t>
            </a:r>
            <a:r>
              <a:rPr lang="en-US" sz="4500" dirty="0" smtClean="0"/>
              <a:t>Jenkins</a:t>
            </a:r>
            <a:r>
              <a:rPr lang="zh-CN" altLang="en-US" sz="4500" dirty="0" smtClean="0"/>
              <a:t>，拷贝到</a:t>
            </a:r>
            <a:r>
              <a:rPr lang="en-US" sz="4500" dirty="0" smtClean="0"/>
              <a:t>tomcat/</a:t>
            </a:r>
            <a:r>
              <a:rPr lang="en-US" sz="4500" dirty="0" err="1" smtClean="0"/>
              <a:t>webapps</a:t>
            </a:r>
            <a:r>
              <a:rPr lang="zh-CN" altLang="en-US" sz="4500" dirty="0" smtClean="0"/>
              <a:t>目录下。</a:t>
            </a:r>
          </a:p>
          <a:p>
            <a:r>
              <a:rPr lang="en-US" sz="4500" dirty="0" smtClean="0"/>
              <a:t>5</a:t>
            </a:r>
            <a:r>
              <a:rPr lang="zh-CN" altLang="en-US" sz="4500" dirty="0" smtClean="0"/>
              <a:t>、</a:t>
            </a:r>
            <a:r>
              <a:rPr lang="en-US" sz="4500" dirty="0" smtClean="0"/>
              <a:t>  </a:t>
            </a:r>
            <a:r>
              <a:rPr lang="zh-CN" altLang="en-US" sz="4500" dirty="0" smtClean="0"/>
              <a:t>安装</a:t>
            </a:r>
            <a:r>
              <a:rPr lang="en-US" sz="4500" dirty="0" smtClean="0"/>
              <a:t>Android SDK</a:t>
            </a:r>
            <a:endParaRPr lang="zh-CN" altLang="en-US" sz="4500" dirty="0" smtClean="0"/>
          </a:p>
          <a:p>
            <a:r>
              <a:rPr lang="en-US" sz="4500" dirty="0" smtClean="0">
                <a:hlinkClick r:id="rId4"/>
              </a:rPr>
              <a:t>http://developer.android.com/sdk/index.html</a:t>
            </a:r>
            <a:endParaRPr lang="zh-CN" altLang="en-US" sz="4500" dirty="0" smtClean="0"/>
          </a:p>
          <a:p>
            <a:r>
              <a:rPr lang="zh-CN" altLang="en-US" sz="4500" dirty="0" smtClean="0"/>
              <a:t>下载安装</a:t>
            </a:r>
            <a:r>
              <a:rPr lang="en-US" sz="4500" dirty="0" smtClean="0"/>
              <a:t>,</a:t>
            </a:r>
            <a:r>
              <a:rPr lang="zh-CN" altLang="en-US" sz="4500" dirty="0" smtClean="0"/>
              <a:t>完成后配置好</a:t>
            </a:r>
            <a:r>
              <a:rPr lang="en-US" sz="4500" dirty="0" err="1" smtClean="0"/>
              <a:t>Android_SDK_HOME</a:t>
            </a:r>
            <a:r>
              <a:rPr lang="zh-CN" altLang="en-US" sz="4500" dirty="0" smtClean="0"/>
              <a:t>环境变量。此步骤主要用于进行</a:t>
            </a:r>
            <a:r>
              <a:rPr lang="en-US" sz="4500" dirty="0" smtClean="0"/>
              <a:t>android</a:t>
            </a:r>
            <a:r>
              <a:rPr lang="zh-CN" altLang="en-US" sz="4500" dirty="0" smtClean="0"/>
              <a:t>自动化测试。</a:t>
            </a:r>
          </a:p>
          <a:p>
            <a:r>
              <a:rPr lang="zh-CN" altLang="en-US" sz="4500" dirty="0" smtClean="0"/>
              <a:t>安装完成后启动</a:t>
            </a:r>
            <a:r>
              <a:rPr lang="en-US" sz="4500" dirty="0" smtClean="0"/>
              <a:t>tomcat/bin/startup.bat</a:t>
            </a:r>
            <a:r>
              <a:rPr lang="zh-CN" altLang="en-US" sz="4500" dirty="0" smtClean="0"/>
              <a:t>文件</a:t>
            </a:r>
            <a:r>
              <a:rPr lang="en-US" sz="4500" dirty="0" smtClean="0"/>
              <a:t>(</a:t>
            </a:r>
            <a:r>
              <a:rPr lang="en-US" sz="4500" dirty="0" err="1" smtClean="0"/>
              <a:t>linux</a:t>
            </a:r>
            <a:r>
              <a:rPr lang="zh-CN" altLang="en-US" sz="4500" dirty="0" smtClean="0"/>
              <a:t>下是</a:t>
            </a:r>
            <a:r>
              <a:rPr lang="en-US" sz="4500" dirty="0" smtClean="0"/>
              <a:t>startup.sh)</a:t>
            </a:r>
            <a:r>
              <a:rPr lang="zh-CN" altLang="en-US" sz="4500" dirty="0" smtClean="0"/>
              <a:t>，在浏览器输入</a:t>
            </a:r>
            <a:r>
              <a:rPr lang="en-US" sz="4500" dirty="0" smtClean="0"/>
              <a:t>http://localhost:8080/jenkins</a:t>
            </a:r>
            <a:r>
              <a:rPr lang="zh-CN" altLang="en-US" sz="4500" dirty="0" smtClean="0"/>
              <a:t>，</a:t>
            </a:r>
            <a:r>
              <a:rPr lang="en-US" sz="4500" dirty="0" smtClean="0"/>
              <a:t>8080</a:t>
            </a:r>
            <a:r>
              <a:rPr lang="zh-CN" altLang="en-US" sz="4500" dirty="0" smtClean="0"/>
              <a:t>为</a:t>
            </a:r>
            <a:r>
              <a:rPr lang="en-US" sz="4500" dirty="0" smtClean="0"/>
              <a:t>tomcat</a:t>
            </a:r>
            <a:r>
              <a:rPr lang="zh-CN" altLang="en-US" sz="4500" dirty="0" smtClean="0"/>
              <a:t>端口，即可访问</a:t>
            </a:r>
            <a:r>
              <a:rPr lang="en-US" sz="4500" dirty="0" err="1" smtClean="0"/>
              <a:t>jenkins</a:t>
            </a:r>
            <a:r>
              <a:rPr lang="zh-CN" altLang="en-US" sz="4500" dirty="0" smtClean="0"/>
              <a:t>服务器。</a:t>
            </a:r>
          </a:p>
          <a:p>
            <a:endParaRPr lang="zh-CN" alt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zh-CN" altLang="en-US" sz="2800" b="1" dirty="0" smtClean="0"/>
              <a:t>插件管理</a:t>
            </a:r>
            <a:r>
              <a:rPr lang="zh-CN" altLang="en-US" sz="2800" dirty="0" smtClean="0"/>
              <a:t/>
            </a:r>
            <a:br>
              <a:rPr lang="zh-CN" altLang="en-US" sz="2800" dirty="0" smtClean="0"/>
            </a:br>
            <a:endParaRPr lang="zh-CN" altLang="en-US" sz="28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sz="2400" dirty="0" smtClean="0"/>
              <a:t>进入</a:t>
            </a:r>
            <a:r>
              <a:rPr lang="en-US" sz="2400" dirty="0" smtClean="0"/>
              <a:t>Jenkins</a:t>
            </a:r>
            <a:r>
              <a:rPr lang="zh-CN" altLang="en-US" sz="2400" dirty="0" smtClean="0"/>
              <a:t>页面后 系统管理</a:t>
            </a:r>
            <a:r>
              <a:rPr lang="en-US" altLang="zh-CN" sz="2400" dirty="0" smtClean="0"/>
              <a:t>》</a:t>
            </a:r>
            <a:r>
              <a:rPr lang="zh-CN" altLang="en-US" sz="2400" dirty="0" smtClean="0"/>
              <a:t>管理插件</a:t>
            </a:r>
            <a:r>
              <a:rPr lang="en-US" altLang="zh-CN" sz="2400" dirty="0" smtClean="0"/>
              <a:t>》</a:t>
            </a:r>
            <a:r>
              <a:rPr lang="zh-CN" altLang="en-US" sz="2400" dirty="0" smtClean="0"/>
              <a:t>可选插件，分别把下面插件添加进去，已经安装的就不需要再安装。</a:t>
            </a:r>
          </a:p>
          <a:p>
            <a:r>
              <a:rPr lang="en-US" sz="2400" dirty="0" smtClean="0"/>
              <a:t>1</a:t>
            </a:r>
            <a:r>
              <a:rPr lang="zh-CN" altLang="en-US" sz="2400" dirty="0" smtClean="0"/>
              <a:t>、</a:t>
            </a:r>
            <a:r>
              <a:rPr lang="en-US" sz="2400" dirty="0" smtClean="0"/>
              <a:t>Hudson Subversion Plug-in</a:t>
            </a:r>
            <a:r>
              <a:rPr lang="zh-CN" altLang="en-US" sz="2400" dirty="0" smtClean="0"/>
              <a:t>，</a:t>
            </a:r>
            <a:r>
              <a:rPr lang="en-US" sz="2400" dirty="0" err="1" smtClean="0"/>
              <a:t>jenkins</a:t>
            </a:r>
            <a:r>
              <a:rPr lang="zh-CN" altLang="en-US" sz="2400" dirty="0" smtClean="0"/>
              <a:t>的</a:t>
            </a:r>
            <a:r>
              <a:rPr lang="en-US" sz="2400" dirty="0" err="1" smtClean="0"/>
              <a:t>svn</a:t>
            </a:r>
            <a:r>
              <a:rPr lang="zh-CN" altLang="en-US" sz="2400" dirty="0" smtClean="0"/>
              <a:t>插件。</a:t>
            </a:r>
          </a:p>
          <a:p>
            <a:r>
              <a:rPr lang="en-US" sz="2400" dirty="0" smtClean="0"/>
              <a:t>2</a:t>
            </a:r>
            <a:r>
              <a:rPr lang="zh-CN" altLang="en-US" sz="2400" dirty="0" smtClean="0"/>
              <a:t>、</a:t>
            </a:r>
            <a:r>
              <a:rPr lang="en-US" sz="2400" dirty="0" smtClean="0"/>
              <a:t>Android Emulator </a:t>
            </a:r>
            <a:r>
              <a:rPr lang="en-US" sz="2400" dirty="0" err="1" smtClean="0"/>
              <a:t>Plugin</a:t>
            </a:r>
            <a:r>
              <a:rPr lang="zh-CN" altLang="en-US" sz="2400" dirty="0" smtClean="0"/>
              <a:t>，</a:t>
            </a:r>
            <a:r>
              <a:rPr lang="en-US" sz="2400" dirty="0" smtClean="0"/>
              <a:t>android</a:t>
            </a:r>
            <a:r>
              <a:rPr lang="zh-CN" altLang="en-US" sz="2400" dirty="0" smtClean="0"/>
              <a:t>模拟器插件。</a:t>
            </a:r>
          </a:p>
          <a:p>
            <a:r>
              <a:rPr lang="en-US" sz="2400" dirty="0" smtClean="0"/>
              <a:t>3</a:t>
            </a:r>
            <a:r>
              <a:rPr lang="zh-CN" altLang="en-US" sz="2400" dirty="0" smtClean="0"/>
              <a:t>、</a:t>
            </a:r>
            <a:r>
              <a:rPr lang="en-US" sz="2400" dirty="0" err="1" smtClean="0"/>
              <a:t>JUnit</a:t>
            </a:r>
            <a:r>
              <a:rPr lang="en-US" sz="2400" dirty="0" smtClean="0"/>
              <a:t> Attachments </a:t>
            </a:r>
            <a:r>
              <a:rPr lang="en-US" sz="2400" dirty="0" err="1" smtClean="0"/>
              <a:t>Plugin</a:t>
            </a:r>
            <a:r>
              <a:rPr lang="zh-CN" altLang="en-US" sz="2400" dirty="0" smtClean="0"/>
              <a:t>，</a:t>
            </a:r>
            <a:r>
              <a:rPr lang="en-US" sz="2400" dirty="0" err="1" smtClean="0"/>
              <a:t>junit</a:t>
            </a:r>
            <a:r>
              <a:rPr lang="zh-CN" altLang="en-US" sz="2400" dirty="0" smtClean="0"/>
              <a:t>测试报告附件插件。</a:t>
            </a:r>
          </a:p>
          <a:p>
            <a:r>
              <a:rPr lang="en-US" sz="2400" dirty="0" smtClean="0"/>
              <a:t>4</a:t>
            </a:r>
            <a:r>
              <a:rPr lang="zh-CN" altLang="en-US" sz="2400" dirty="0" smtClean="0"/>
              <a:t>、</a:t>
            </a:r>
            <a:r>
              <a:rPr lang="en-US" sz="2400" dirty="0" smtClean="0"/>
              <a:t>Email-ext </a:t>
            </a:r>
            <a:r>
              <a:rPr lang="en-US" sz="2400" dirty="0" err="1" smtClean="0"/>
              <a:t>plugin</a:t>
            </a:r>
            <a:r>
              <a:rPr lang="zh-CN" altLang="en-US" sz="2400" dirty="0" smtClean="0"/>
              <a:t>，邮件扩展插件。此处说明下，默认</a:t>
            </a:r>
            <a:r>
              <a:rPr lang="en-US" sz="2400" dirty="0" smtClean="0"/>
              <a:t>Jenkins</a:t>
            </a:r>
            <a:r>
              <a:rPr lang="zh-CN" altLang="en-US" sz="2400" dirty="0" smtClean="0"/>
              <a:t>只会发送构建失败的邮件，我们需安装此插件才能自定义不同场景。</a:t>
            </a:r>
          </a:p>
          <a:p>
            <a:endParaRPr lang="zh-CN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目录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1 </a:t>
            </a:r>
            <a:r>
              <a:rPr lang="en-US" altLang="zh-CN" dirty="0" err="1" smtClean="0"/>
              <a:t>Robotium</a:t>
            </a:r>
            <a:r>
              <a:rPr lang="en-US" altLang="zh-CN" dirty="0" smtClean="0"/>
              <a:t> </a:t>
            </a:r>
            <a:r>
              <a:rPr lang="zh-CN" altLang="en-US" dirty="0" smtClean="0"/>
              <a:t>介绍</a:t>
            </a:r>
            <a:endParaRPr lang="en-US" altLang="zh-CN" dirty="0" smtClean="0"/>
          </a:p>
          <a:p>
            <a:r>
              <a:rPr lang="en-US" altLang="zh-CN" dirty="0" smtClean="0"/>
              <a:t>2 </a:t>
            </a:r>
            <a:r>
              <a:rPr lang="en-US" altLang="zh-CN" dirty="0" err="1" smtClean="0"/>
              <a:t>Robotium</a:t>
            </a:r>
            <a:r>
              <a:rPr lang="zh-CN" altLang="en-US" dirty="0" smtClean="0"/>
              <a:t>工作原理</a:t>
            </a:r>
            <a:endParaRPr lang="en-US" altLang="zh-CN" dirty="0" smtClean="0"/>
          </a:p>
          <a:p>
            <a:r>
              <a:rPr lang="en-US" altLang="zh-CN" dirty="0" smtClean="0"/>
              <a:t>3 </a:t>
            </a:r>
            <a:r>
              <a:rPr lang="en-US" altLang="zh-CN" dirty="0" err="1" smtClean="0"/>
              <a:t>Robotium</a:t>
            </a:r>
            <a:r>
              <a:rPr lang="zh-CN" altLang="en-US" dirty="0" smtClean="0"/>
              <a:t>的使用</a:t>
            </a:r>
            <a:endParaRPr lang="en-US" altLang="zh-CN" dirty="0" smtClean="0"/>
          </a:p>
          <a:p>
            <a:r>
              <a:rPr lang="en-US" altLang="zh-CN" dirty="0" smtClean="0"/>
              <a:t>4 </a:t>
            </a:r>
            <a:r>
              <a:rPr lang="en-US" altLang="zh-CN" dirty="0" err="1" smtClean="0"/>
              <a:t>Robotium</a:t>
            </a:r>
            <a:r>
              <a:rPr lang="zh-CN" altLang="en-US" dirty="0" smtClean="0"/>
              <a:t>和</a:t>
            </a:r>
            <a:r>
              <a:rPr lang="en-US" altLang="zh-CN" dirty="0" err="1" smtClean="0"/>
              <a:t>jenkins</a:t>
            </a:r>
            <a:r>
              <a:rPr lang="zh-CN" altLang="en-US" dirty="0" smtClean="0"/>
              <a:t>的持续集成</a:t>
            </a:r>
            <a:endParaRPr lang="zh-CN" alt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zh-CN" altLang="en-US" sz="2800" b="1" dirty="0" smtClean="0"/>
              <a:t>构建自动化测试</a:t>
            </a:r>
            <a:r>
              <a:rPr lang="zh-CN" altLang="en-US" sz="2800" dirty="0" smtClean="0"/>
              <a:t/>
            </a:r>
            <a:br>
              <a:rPr lang="zh-CN" altLang="en-US" sz="2800" dirty="0" smtClean="0"/>
            </a:br>
            <a:endParaRPr lang="zh-CN" altLang="en-US" sz="28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sz="1800" dirty="0" smtClean="0"/>
              <a:t> </a:t>
            </a:r>
            <a:r>
              <a:rPr lang="en-US" altLang="zh-CN" sz="1800" dirty="0" smtClean="0"/>
              <a:t>1 </a:t>
            </a:r>
            <a:r>
              <a:rPr lang="zh-CN" altLang="en-US" sz="1800" dirty="0" smtClean="0"/>
              <a:t>创建一个</a:t>
            </a:r>
            <a:r>
              <a:rPr lang="en-US" sz="1800" dirty="0" smtClean="0"/>
              <a:t>job: </a:t>
            </a:r>
            <a:r>
              <a:rPr lang="zh-CN" altLang="en-US" sz="1800" dirty="0" smtClean="0"/>
              <a:t>打开</a:t>
            </a:r>
            <a:r>
              <a:rPr lang="en-US" altLang="zh-CN" sz="1800" dirty="0" smtClean="0"/>
              <a:t>http://localhost:8080/</a:t>
            </a:r>
            <a:r>
              <a:rPr lang="zh-CN" altLang="en-US" sz="1800" dirty="0" smtClean="0"/>
              <a:t>页面，点击 新</a:t>
            </a:r>
            <a:r>
              <a:rPr lang="en-US" sz="1800" dirty="0" smtClean="0"/>
              <a:t>job&gt;</a:t>
            </a:r>
            <a:r>
              <a:rPr lang="zh-CN" altLang="en-US" sz="1800" dirty="0" smtClean="0"/>
              <a:t>选择一个自由风          格的软件项目（下次使用可以直接复制该项目）</a:t>
            </a:r>
            <a:endParaRPr lang="en-US" altLang="zh-CN" sz="1800" dirty="0" smtClean="0"/>
          </a:p>
          <a:p>
            <a:r>
              <a:rPr lang="en-US" altLang="zh-CN" sz="1800" dirty="0" smtClean="0"/>
              <a:t>    </a:t>
            </a:r>
            <a:r>
              <a:rPr lang="zh-CN" altLang="en-US" sz="1800" dirty="0" smtClean="0"/>
              <a:t>可参考地址：</a:t>
            </a:r>
            <a:r>
              <a:rPr lang="en-US" altLang="zh-CN" sz="1800" dirty="0" smtClean="0"/>
              <a:t>http://172.16.20.72:8080/</a:t>
            </a:r>
            <a:endParaRPr lang="zh-CN" altLang="en-US" sz="1800" dirty="0" smtClean="0"/>
          </a:p>
          <a:p>
            <a:r>
              <a:rPr lang="en-US" altLang="zh-CN" sz="1800" dirty="0" smtClean="0"/>
              <a:t>2 </a:t>
            </a:r>
            <a:r>
              <a:rPr lang="zh-CN" altLang="en-US" sz="1800" dirty="0" smtClean="0"/>
              <a:t>输入任务名称，点击</a:t>
            </a:r>
            <a:r>
              <a:rPr lang="en-US" sz="1800" dirty="0" smtClean="0"/>
              <a:t>OK</a:t>
            </a:r>
            <a:r>
              <a:rPr lang="zh-CN" altLang="en-US" dirty="0" smtClean="0"/>
              <a:t>。</a:t>
            </a:r>
          </a:p>
          <a:p>
            <a:pPr>
              <a:buNone/>
            </a:pPr>
            <a:endParaRPr lang="zh-CN" altLang="en-US" dirty="0"/>
          </a:p>
        </p:txBody>
      </p:sp>
      <p:pic>
        <p:nvPicPr>
          <p:cNvPr id="1026" name="Picture 2" descr="C:\Users\zhangyazhou_OS\Desktop\1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2" y="3357562"/>
            <a:ext cx="6171429" cy="2200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/>
          <a:lstStyle/>
          <a:p>
            <a:pPr>
              <a:buNone/>
            </a:pPr>
            <a:r>
              <a:rPr lang="en-US" altLang="zh-CN" sz="2000" dirty="0" smtClean="0"/>
              <a:t>  </a:t>
            </a:r>
            <a:r>
              <a:rPr lang="en-US" altLang="zh-CN" sz="1800" dirty="0" smtClean="0"/>
              <a:t>3 </a:t>
            </a:r>
            <a:r>
              <a:rPr lang="zh-CN" altLang="en-US" sz="1800" dirty="0" smtClean="0"/>
              <a:t>配置</a:t>
            </a:r>
            <a:r>
              <a:rPr lang="en-US" altLang="zh-CN" sz="1800" dirty="0" smtClean="0"/>
              <a:t>SVN</a:t>
            </a:r>
            <a:r>
              <a:rPr lang="zh-CN" altLang="en-US" sz="1800" dirty="0" smtClean="0"/>
              <a:t>地址</a:t>
            </a:r>
            <a:endParaRPr lang="en-US" altLang="zh-CN" sz="1800" dirty="0" smtClean="0"/>
          </a:p>
          <a:p>
            <a:endParaRPr lang="zh-CN" alt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57224" y="1473682"/>
            <a:ext cx="7533334" cy="395765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/>
          <a:lstStyle/>
          <a:p>
            <a:pPr>
              <a:buNone/>
            </a:pPr>
            <a:r>
              <a:rPr lang="en-US" altLang="zh-CN" sz="2000" dirty="0" smtClean="0"/>
              <a:t>   4  </a:t>
            </a:r>
            <a:r>
              <a:rPr lang="zh-CN" altLang="en-US" sz="2000" dirty="0" smtClean="0"/>
              <a:t>用</a:t>
            </a:r>
            <a:r>
              <a:rPr lang="en-US" altLang="zh-CN" sz="2000" dirty="0" smtClean="0"/>
              <a:t>Ant</a:t>
            </a:r>
            <a:r>
              <a:rPr lang="zh-CN" altLang="en-US" sz="2000" dirty="0" smtClean="0"/>
              <a:t>打包，安装测试</a:t>
            </a:r>
            <a:r>
              <a:rPr lang="en-US" altLang="zh-CN" sz="2000" dirty="0" smtClean="0"/>
              <a:t>APK</a:t>
            </a:r>
            <a:r>
              <a:rPr lang="zh-CN" altLang="en-US" sz="2000" dirty="0" smtClean="0"/>
              <a:t>和运行</a:t>
            </a:r>
            <a:r>
              <a:rPr lang="en-US" altLang="zh-CN" sz="2000" dirty="0" smtClean="0"/>
              <a:t>APK</a:t>
            </a:r>
            <a:r>
              <a:rPr lang="zh-CN" altLang="en-US" sz="2000" dirty="0" smtClean="0"/>
              <a:t>，运行测试用例，生成</a:t>
            </a:r>
            <a:r>
              <a:rPr lang="en-US" altLang="zh-CN" sz="2000" dirty="0" smtClean="0"/>
              <a:t>HTML</a:t>
            </a:r>
            <a:r>
              <a:rPr lang="zh-CN" altLang="en-US" sz="2000" dirty="0" smtClean="0"/>
              <a:t>测试报告</a:t>
            </a:r>
            <a:endParaRPr lang="en-US" altLang="zh-CN" sz="2000" dirty="0" smtClean="0"/>
          </a:p>
          <a:p>
            <a:pPr>
              <a:buNone/>
            </a:pPr>
            <a:endParaRPr lang="zh-CN" alt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57224" y="1967121"/>
            <a:ext cx="7715272" cy="405323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生成的</a:t>
            </a:r>
            <a:r>
              <a:rPr lang="en-US" altLang="zh-CN" dirty="0" smtClean="0"/>
              <a:t>HTML</a:t>
            </a:r>
            <a:r>
              <a:rPr lang="zh-CN" altLang="en-US" dirty="0" smtClean="0"/>
              <a:t>报告</a:t>
            </a:r>
            <a:endParaRPr lang="zh-CN" altLang="en-US" dirty="0"/>
          </a:p>
        </p:txBody>
      </p:sp>
      <p:pic>
        <p:nvPicPr>
          <p:cNvPr id="1026" name="Picture 2" descr="C:\Users\zhangyazhou_OS\Desktop\2.pn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28596" y="1428736"/>
            <a:ext cx="8215370" cy="514353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/>
          <a:lstStyle/>
          <a:p>
            <a:pPr>
              <a:buNone/>
            </a:pPr>
            <a:r>
              <a:rPr lang="en-US" altLang="zh-CN" dirty="0" smtClean="0"/>
              <a:t>     </a:t>
            </a:r>
            <a:r>
              <a:rPr lang="en-US" altLang="zh-CN" sz="2000" dirty="0" smtClean="0"/>
              <a:t>5 </a:t>
            </a:r>
            <a:r>
              <a:rPr lang="zh-CN" altLang="en-US" sz="2000" dirty="0" smtClean="0"/>
              <a:t>构建后操作：生成测试结果和构建结束后发送通知邮件</a:t>
            </a:r>
            <a:endParaRPr lang="en-US" altLang="zh-CN" sz="2000" dirty="0" smtClean="0"/>
          </a:p>
          <a:p>
            <a:pPr>
              <a:buNone/>
            </a:pPr>
            <a:endParaRPr lang="zh-CN" altLang="en-US" sz="20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357290" y="1484784"/>
            <a:ext cx="6455070" cy="44644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endParaRPr lang="en-US" altLang="zh-CN" sz="6000" dirty="0" smtClean="0"/>
          </a:p>
          <a:p>
            <a:pPr algn="ctr">
              <a:buNone/>
            </a:pPr>
            <a:r>
              <a:rPr lang="zh-CN" altLang="en-US" sz="6000" dirty="0" smtClean="0"/>
              <a:t>谢谢！</a:t>
            </a:r>
            <a:endParaRPr lang="zh-CN" altLang="en-US" sz="6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571472" y="571480"/>
            <a:ext cx="82153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/>
              <a:t>Robotium</a:t>
            </a:r>
            <a:r>
              <a:rPr lang="zh-CN" altLang="en-US" sz="2400" dirty="0" smtClean="0"/>
              <a:t>简介</a:t>
            </a:r>
            <a:endParaRPr lang="zh-CN" altLang="en-US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428596" y="1142984"/>
            <a:ext cx="835824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        Robotium</a:t>
            </a:r>
            <a:r>
              <a:rPr lang="zh-CN" altLang="en-US" dirty="0" smtClean="0"/>
              <a:t>是一个测试框架，能够方便你为</a:t>
            </a:r>
            <a:r>
              <a:rPr lang="en-US" dirty="0" smtClean="0"/>
              <a:t>Android</a:t>
            </a:r>
            <a:r>
              <a:rPr lang="zh-CN" altLang="en-US" dirty="0" smtClean="0"/>
              <a:t>应用程序编写强大、健壮的自动化黑盒测试用例。能够模仿普通用户行为，可以试着把一些原来由测试工程师做的测试变成</a:t>
            </a:r>
            <a:r>
              <a:rPr lang="en-US" dirty="0" smtClean="0"/>
              <a:t>Robotium</a:t>
            </a:r>
            <a:r>
              <a:rPr lang="zh-CN" altLang="en-US" dirty="0" smtClean="0"/>
              <a:t>自动化实现。</a:t>
            </a:r>
          </a:p>
          <a:p>
            <a:r>
              <a:rPr lang="en-US" dirty="0" smtClean="0"/>
              <a:t> </a:t>
            </a:r>
            <a:endParaRPr lang="zh-CN" altLang="en-US" dirty="0" smtClean="0"/>
          </a:p>
          <a:p>
            <a:r>
              <a:rPr lang="en-US" b="1" dirty="0" smtClean="0"/>
              <a:t>Robotium </a:t>
            </a:r>
            <a:r>
              <a:rPr lang="zh-CN" altLang="en-US" b="1" dirty="0" smtClean="0"/>
              <a:t>的优点：</a:t>
            </a:r>
            <a:endParaRPr lang="en-US" altLang="zh-CN" b="1" dirty="0" smtClean="0"/>
          </a:p>
          <a:p>
            <a:endParaRPr lang="zh-CN" altLang="en-US" dirty="0" smtClean="0"/>
          </a:p>
          <a:p>
            <a:r>
              <a:rPr lang="en-US" dirty="0" smtClean="0"/>
              <a:t>       1.</a:t>
            </a:r>
            <a:r>
              <a:rPr lang="zh-CN" altLang="en-US" dirty="0" smtClean="0"/>
              <a:t>框架支持多个</a:t>
            </a:r>
            <a:r>
              <a:rPr lang="en-US" dirty="0" smtClean="0"/>
              <a:t>activities </a:t>
            </a:r>
            <a:r>
              <a:rPr lang="zh-CN" altLang="en-US" dirty="0" smtClean="0"/>
              <a:t>自动活动。</a:t>
            </a:r>
          </a:p>
          <a:p>
            <a:r>
              <a:rPr lang="en-US" dirty="0" smtClean="0"/>
              <a:t>       2.</a:t>
            </a:r>
            <a:r>
              <a:rPr lang="zh-CN" altLang="en-US" dirty="0" smtClean="0"/>
              <a:t>最短的时间需求写出测试用例。</a:t>
            </a:r>
          </a:p>
          <a:p>
            <a:r>
              <a:rPr lang="en-US" dirty="0" smtClean="0"/>
              <a:t>       3.</a:t>
            </a:r>
            <a:r>
              <a:rPr lang="zh-CN" altLang="en-US" dirty="0" smtClean="0"/>
              <a:t>执行测试用例速度快。</a:t>
            </a:r>
          </a:p>
          <a:p>
            <a:r>
              <a:rPr lang="en-US" dirty="0" smtClean="0"/>
              <a:t>       4.</a:t>
            </a:r>
            <a:r>
              <a:rPr lang="zh-CN" altLang="en-US" dirty="0" smtClean="0"/>
              <a:t>顺利整合了</a:t>
            </a:r>
            <a:r>
              <a:rPr lang="en-US" altLang="zh-CN" dirty="0" smtClean="0"/>
              <a:t>Jenkins</a:t>
            </a:r>
            <a:r>
              <a:rPr lang="zh-CN" altLang="en-US" dirty="0" smtClean="0"/>
              <a:t>或</a:t>
            </a:r>
            <a:r>
              <a:rPr lang="en-US" dirty="0" smtClean="0"/>
              <a:t>Ant</a:t>
            </a:r>
            <a:r>
              <a:rPr lang="zh-CN" altLang="en-US" dirty="0" smtClean="0"/>
              <a:t>来运行测试，持续集成的一部分。</a:t>
            </a:r>
          </a:p>
          <a:p>
            <a:r>
              <a:rPr lang="en-US" dirty="0" smtClean="0"/>
              <a:t>       5.</a:t>
            </a:r>
            <a:r>
              <a:rPr lang="zh-CN" altLang="en-US" dirty="0" smtClean="0"/>
              <a:t>该工具用于黑盒的自动化测试。可以在有源码或者只有</a:t>
            </a:r>
            <a:r>
              <a:rPr lang="en-US" dirty="0" smtClean="0"/>
              <a:t>APK</a:t>
            </a:r>
            <a:r>
              <a:rPr lang="zh-CN" altLang="en-US" dirty="0" smtClean="0"/>
              <a:t>的情况下对目标应用进行测试</a:t>
            </a:r>
            <a:r>
              <a:rPr lang="en-US" dirty="0" smtClean="0"/>
              <a:t>,</a:t>
            </a:r>
            <a:r>
              <a:rPr lang="zh-CN" altLang="en-US" dirty="0" smtClean="0"/>
              <a:t>提供了模仿用户操作行为的</a:t>
            </a:r>
            <a:r>
              <a:rPr lang="en-US" dirty="0" smtClean="0"/>
              <a:t>API</a:t>
            </a:r>
            <a:r>
              <a:rPr lang="zh-CN" altLang="en-US" dirty="0" smtClean="0"/>
              <a:t>，比如在某个控件上点击，输入</a:t>
            </a:r>
            <a:r>
              <a:rPr lang="en-US" dirty="0" smtClean="0"/>
              <a:t> Text </a:t>
            </a:r>
            <a:r>
              <a:rPr lang="zh-CN" altLang="en-US" dirty="0" smtClean="0"/>
              <a:t>等等。 </a:t>
            </a:r>
            <a:r>
              <a:rPr lang="en-US" dirty="0" smtClean="0"/>
              <a:t> </a:t>
            </a:r>
          </a:p>
          <a:p>
            <a:r>
              <a:rPr lang="zh-CN" altLang="en-US" dirty="0" smtClean="0"/>
              <a:t> 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2011354"/>
          </a:xfrm>
        </p:spPr>
        <p:txBody>
          <a:bodyPr>
            <a:normAutofit/>
          </a:bodyPr>
          <a:lstStyle/>
          <a:p>
            <a:pPr algn="l"/>
            <a:r>
              <a:rPr lang="en-US" sz="1800" b="1" dirty="0" smtClean="0"/>
              <a:t/>
            </a:r>
            <a:br>
              <a:rPr lang="en-US" sz="1800" b="1" dirty="0" smtClean="0"/>
            </a:br>
            <a:r>
              <a:rPr lang="en-US" sz="1800" b="1" dirty="0" smtClean="0"/>
              <a:t/>
            </a:r>
            <a:br>
              <a:rPr lang="en-US" sz="1800" b="1" dirty="0" smtClean="0"/>
            </a:br>
            <a:r>
              <a:rPr lang="zh-CN" altLang="en-US" sz="1800" b="1" dirty="0" smtClean="0"/>
              <a:t>自动化测试工具</a:t>
            </a:r>
            <a:r>
              <a:rPr lang="en-US" sz="1800" b="1" dirty="0" err="1" smtClean="0"/>
              <a:t>Robotiun</a:t>
            </a:r>
            <a:r>
              <a:rPr lang="en-US" sz="1800" b="1" dirty="0" smtClean="0"/>
              <a:t> </a:t>
            </a:r>
            <a:r>
              <a:rPr lang="zh-CN" altLang="en-US" sz="1800" b="1" dirty="0" smtClean="0"/>
              <a:t>、</a:t>
            </a:r>
            <a:r>
              <a:rPr lang="en-US" sz="1800" b="1" dirty="0" err="1" smtClean="0"/>
              <a:t>Appium</a:t>
            </a:r>
            <a:r>
              <a:rPr lang="en-US" sz="1800" b="1" dirty="0" smtClean="0"/>
              <a:t>  </a:t>
            </a:r>
            <a:r>
              <a:rPr lang="zh-CN" altLang="en-US" sz="1800" b="1" dirty="0" smtClean="0"/>
              <a:t>、</a:t>
            </a:r>
            <a:r>
              <a:rPr lang="en-US" sz="1800" b="1" dirty="0" err="1" smtClean="0"/>
              <a:t>Monkeyrunner</a:t>
            </a:r>
            <a:r>
              <a:rPr lang="zh-CN" altLang="en-US" sz="1800" b="1" dirty="0" smtClean="0"/>
              <a:t>对比</a:t>
            </a:r>
            <a:endParaRPr lang="zh-CN" altLang="en-US" dirty="0"/>
          </a:p>
        </p:txBody>
      </p:sp>
      <p:pic>
        <p:nvPicPr>
          <p:cNvPr id="1027" name="Picture 3" descr="C:\Users\zhangyazhou_OS\Desktop\1.pn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857224" y="2071678"/>
            <a:ext cx="6715172" cy="414713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3600" dirty="0" smtClean="0"/>
              <a:t>Robotium</a:t>
            </a:r>
            <a:r>
              <a:rPr lang="zh-CN" altLang="en-US" sz="3600" dirty="0" smtClean="0"/>
              <a:t>工作原理图</a:t>
            </a:r>
            <a:endParaRPr lang="zh-CN" altLang="en-US" sz="3600" dirty="0"/>
          </a:p>
        </p:txBody>
      </p:sp>
      <p:pic>
        <p:nvPicPr>
          <p:cNvPr id="4" name="内容占位符 3" descr="http://www.51testing.com/attachments/2011/06/346836_201106231046091XmWu.jp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428728" y="1643050"/>
            <a:ext cx="7143800" cy="44291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zh-CN" sz="2400" dirty="0" smtClean="0"/>
              <a:t>Robotium</a:t>
            </a:r>
            <a:r>
              <a:rPr lang="zh-CN" altLang="en-US" sz="2400" dirty="0" smtClean="0"/>
              <a:t>环境搭建</a:t>
            </a:r>
            <a:endParaRPr lang="zh-CN" altLang="en-US" sz="24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sz="1800" dirty="0" smtClean="0"/>
              <a:t>一  安装</a:t>
            </a:r>
            <a:r>
              <a:rPr lang="en-US" sz="1800" dirty="0" smtClean="0"/>
              <a:t>JDK  </a:t>
            </a:r>
          </a:p>
          <a:p>
            <a:r>
              <a:rPr lang="en-US" altLang="zh-CN" sz="1800" dirty="0" smtClean="0"/>
              <a:t>       </a:t>
            </a:r>
            <a:r>
              <a:rPr lang="zh-CN" altLang="en-US" sz="1800" dirty="0" smtClean="0"/>
              <a:t>安装的版本：</a:t>
            </a:r>
            <a:r>
              <a:rPr lang="en-US" sz="1800" dirty="0" smtClean="0"/>
              <a:t>JDK1.7  win7 64</a:t>
            </a:r>
            <a:r>
              <a:rPr lang="zh-CN" altLang="en-US" sz="1800" dirty="0" smtClean="0"/>
              <a:t>位，安装后配置环境变量</a:t>
            </a:r>
            <a:endParaRPr lang="en-US" altLang="zh-CN" sz="1800" dirty="0" smtClean="0"/>
          </a:p>
          <a:p>
            <a:r>
              <a:rPr lang="zh-CN" altLang="en-US" sz="1800" dirty="0" smtClean="0"/>
              <a:t>二 安装</a:t>
            </a:r>
            <a:r>
              <a:rPr lang="en-US" sz="1800" dirty="0" smtClean="0"/>
              <a:t>SDK</a:t>
            </a:r>
          </a:p>
          <a:p>
            <a:r>
              <a:rPr lang="zh-CN" altLang="en-US" sz="1800" dirty="0" smtClean="0"/>
              <a:t>       安装的版本：</a:t>
            </a:r>
            <a:r>
              <a:rPr lang="en-US" sz="1800" dirty="0" smtClean="0"/>
              <a:t>  win7 64</a:t>
            </a:r>
            <a:r>
              <a:rPr lang="zh-CN" altLang="en-US" sz="1800" dirty="0" smtClean="0"/>
              <a:t>位，安装后配置环境变量</a:t>
            </a:r>
            <a:endParaRPr lang="en-US" altLang="zh-CN" sz="1800" dirty="0" smtClean="0"/>
          </a:p>
          <a:p>
            <a:r>
              <a:rPr lang="zh-CN" altLang="en-US" sz="1800" dirty="0" smtClean="0"/>
              <a:t>三  安装</a:t>
            </a:r>
            <a:r>
              <a:rPr lang="en-US" sz="1800" dirty="0" smtClean="0"/>
              <a:t>Eclipse</a:t>
            </a:r>
          </a:p>
          <a:p>
            <a:r>
              <a:rPr lang="en-US" altLang="zh-CN" sz="1800" dirty="0" smtClean="0"/>
              <a:t>       </a:t>
            </a:r>
            <a:r>
              <a:rPr lang="zh-CN" altLang="en-US" sz="1800" dirty="0" smtClean="0"/>
              <a:t>去官网</a:t>
            </a:r>
            <a:r>
              <a:rPr lang="en-US" sz="1800" u="sng" dirty="0" smtClean="0">
                <a:hlinkClick r:id="rId2"/>
              </a:rPr>
              <a:t>http://www.eclipse.org/downloads/</a:t>
            </a:r>
            <a:r>
              <a:rPr lang="zh-CN" altLang="en-US" sz="1800" dirty="0" smtClean="0"/>
              <a:t>下载对应的版本，下载后解压到本地。</a:t>
            </a:r>
            <a:endParaRPr lang="en-US" altLang="zh-CN" sz="1800" dirty="0" smtClean="0"/>
          </a:p>
          <a:p>
            <a:r>
              <a:rPr lang="zh-CN" altLang="en-US" sz="1800" dirty="0" smtClean="0"/>
              <a:t>四    安装</a:t>
            </a:r>
            <a:r>
              <a:rPr lang="en-US" sz="1800" dirty="0" smtClean="0"/>
              <a:t>ADT</a:t>
            </a:r>
            <a:r>
              <a:rPr lang="zh-CN" altLang="en-US" sz="1800" dirty="0" smtClean="0"/>
              <a:t>插件</a:t>
            </a:r>
            <a:endParaRPr lang="en-US" altLang="zh-CN" sz="1800" dirty="0" smtClean="0"/>
          </a:p>
          <a:p>
            <a:r>
              <a:rPr lang="en-US" altLang="zh-CN" sz="1800" dirty="0" smtClean="0"/>
              <a:t>        </a:t>
            </a:r>
            <a:r>
              <a:rPr lang="zh-CN" altLang="en-US" sz="1800" dirty="0" smtClean="0"/>
              <a:t>可在</a:t>
            </a:r>
            <a:r>
              <a:rPr lang="en-US" altLang="zh-CN" sz="1800" dirty="0" smtClean="0"/>
              <a:t>eclipse</a:t>
            </a:r>
            <a:r>
              <a:rPr lang="zh-CN" altLang="en-US" sz="1800" dirty="0" smtClean="0"/>
              <a:t>里面安装，</a:t>
            </a:r>
            <a:r>
              <a:rPr lang="en-US" altLang="en-US" sz="1800" dirty="0" smtClean="0"/>
              <a:t> Help &gt; Install New Software &gt; Add&gt;</a:t>
            </a:r>
            <a:r>
              <a:rPr lang="zh-CN" altLang="en-US" sz="1800" dirty="0" smtClean="0"/>
              <a:t>输入</a:t>
            </a:r>
            <a:r>
              <a:rPr lang="en-US" altLang="en-US" sz="1800" dirty="0" smtClean="0">
                <a:hlinkClick r:id="rId3"/>
              </a:rPr>
              <a:t>https://dl-ssl.google.com/android/eclipse/</a:t>
            </a:r>
            <a:r>
              <a:rPr lang="zh-CN" altLang="en-US" sz="1800" dirty="0" smtClean="0"/>
              <a:t>，按照提示进行安装。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sz="1800" dirty="0" smtClean="0"/>
              <a:t>五：在官方</a:t>
            </a:r>
            <a:r>
              <a:rPr lang="en-US" sz="1800" dirty="0" smtClean="0"/>
              <a:t>down</a:t>
            </a:r>
            <a:r>
              <a:rPr lang="zh-CN" altLang="en-US" sz="1800" dirty="0" smtClean="0"/>
              <a:t>所需要的</a:t>
            </a:r>
            <a:r>
              <a:rPr lang="en-US" sz="1800" dirty="0" smtClean="0"/>
              <a:t>jar</a:t>
            </a:r>
            <a:r>
              <a:rPr lang="zh-CN" altLang="en-US" sz="1800" dirty="0" smtClean="0"/>
              <a:t>包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>         </a:t>
            </a:r>
            <a:r>
              <a:rPr lang="zh-CN" altLang="en-US" sz="1800" dirty="0" smtClean="0"/>
              <a:t>地址：</a:t>
            </a:r>
            <a:r>
              <a:rPr lang="en-US" sz="1800" u="sng" dirty="0" smtClean="0">
                <a:hlinkClick r:id="rId2"/>
              </a:rPr>
              <a:t>http://code.google.com/p/robotium/downloads/list</a:t>
            </a:r>
            <a:endParaRPr lang="zh-CN" altLang="en-US" sz="1800" dirty="0" smtClean="0"/>
          </a:p>
          <a:p>
            <a:endParaRPr lang="zh-CN" altLang="en-US" dirty="0"/>
          </a:p>
        </p:txBody>
      </p:sp>
      <p:pic>
        <p:nvPicPr>
          <p:cNvPr id="5" name="图片 4" descr="例子.png"/>
          <p:cNvPicPr/>
          <p:nvPr/>
        </p:nvPicPr>
        <p:blipFill>
          <a:blip r:embed="rId3"/>
          <a:stretch>
            <a:fillRect/>
          </a:stretch>
        </p:blipFill>
        <p:spPr>
          <a:xfrm>
            <a:off x="1071538" y="2662237"/>
            <a:ext cx="6786610" cy="3124217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200" b="1" dirty="0" smtClean="0"/>
              <a:t>Robotium</a:t>
            </a:r>
            <a:r>
              <a:rPr lang="zh-CN" altLang="en-US" sz="3200" b="1" dirty="0" smtClean="0"/>
              <a:t>使用</a:t>
            </a:r>
            <a:endParaRPr lang="zh-CN" altLang="en-US" sz="32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sz="1800" dirty="0" smtClean="0"/>
              <a:t>下面介绍只有</a:t>
            </a:r>
            <a:r>
              <a:rPr lang="en-US" sz="1800" dirty="0" smtClean="0"/>
              <a:t>APK</a:t>
            </a:r>
            <a:r>
              <a:rPr lang="zh-CN" altLang="en-US" sz="1800" dirty="0" smtClean="0"/>
              <a:t>包的测试。</a:t>
            </a:r>
          </a:p>
          <a:p>
            <a:pPr>
              <a:buNone/>
            </a:pPr>
            <a:r>
              <a:rPr lang="zh-CN" altLang="en-US" sz="1800" dirty="0" smtClean="0"/>
              <a:t>               </a:t>
            </a:r>
            <a:r>
              <a:rPr lang="en-US" sz="1800" dirty="0" smtClean="0"/>
              <a:t>1 </a:t>
            </a:r>
            <a:r>
              <a:rPr lang="zh-CN" altLang="en-US" sz="1800" dirty="0" smtClean="0"/>
              <a:t>打开</a:t>
            </a:r>
            <a:r>
              <a:rPr lang="en-US" sz="1800" dirty="0" smtClean="0"/>
              <a:t>eclipse</a:t>
            </a:r>
            <a:r>
              <a:rPr lang="zh-CN" altLang="en-US" sz="1800" dirty="0" smtClean="0"/>
              <a:t>，选择</a:t>
            </a:r>
            <a:r>
              <a:rPr lang="en-US" sz="1800" dirty="0" smtClean="0"/>
              <a:t>File -&gt; New -&gt; Project</a:t>
            </a:r>
            <a:r>
              <a:rPr lang="en-US" altLang="zh-CN" sz="1800" dirty="0" smtClean="0"/>
              <a:t>…</a:t>
            </a:r>
            <a:r>
              <a:rPr lang="en-US" sz="1800" dirty="0" smtClean="0"/>
              <a:t> -&gt; Android -&gt; Android Test Project</a:t>
            </a:r>
            <a:r>
              <a:rPr lang="ja-JP" altLang="en-US" sz="1800" dirty="0" smtClean="0"/>
              <a:t>，点击</a:t>
            </a:r>
            <a:r>
              <a:rPr lang="en-US" sz="1800" dirty="0" smtClean="0"/>
              <a:t>Next</a:t>
            </a:r>
            <a:r>
              <a:rPr lang="ja-JP" altLang="en-US" sz="1800" dirty="0" smtClean="0"/>
              <a:t>。</a:t>
            </a:r>
            <a:endParaRPr lang="zh-CN" altLang="en-US" sz="1800" dirty="0" smtClean="0"/>
          </a:p>
          <a:p>
            <a:pPr>
              <a:buNone/>
            </a:pPr>
            <a:r>
              <a:rPr lang="en-US" altLang="zh-CN" dirty="0" smtClean="0"/>
              <a:t>        </a:t>
            </a:r>
            <a:r>
              <a:rPr lang="en-US" altLang="en-US" sz="1800" dirty="0" smtClean="0"/>
              <a:t>2  </a:t>
            </a:r>
            <a:r>
              <a:rPr lang="zh-CN" altLang="en-US" sz="1800" dirty="0" smtClean="0"/>
              <a:t>输入测试工程名</a:t>
            </a:r>
            <a:r>
              <a:rPr lang="en-US" altLang="en-US" sz="1800" dirty="0" err="1" smtClean="0"/>
              <a:t>Gam</a:t>
            </a:r>
            <a:r>
              <a:rPr lang="en-US" altLang="zh-CN" sz="1800" dirty="0" err="1" smtClean="0"/>
              <a:t>e</a:t>
            </a:r>
            <a:r>
              <a:rPr lang="en-US" altLang="en-US" sz="1800" dirty="0" err="1" smtClean="0"/>
              <a:t>Test</a:t>
            </a:r>
            <a:endParaRPr lang="zh-CN" altLang="en-US" sz="1800" dirty="0" smtClean="0"/>
          </a:p>
          <a:p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5911873"/>
          </a:xfrm>
        </p:spPr>
        <p:txBody>
          <a:bodyPr/>
          <a:lstStyle/>
          <a:p>
            <a:pPr>
              <a:buNone/>
            </a:pPr>
            <a:r>
              <a:rPr lang="en-US" altLang="zh-CN" dirty="0" smtClean="0"/>
              <a:t>        </a:t>
            </a:r>
            <a:endParaRPr lang="zh-CN" alt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57158" y="142853"/>
            <a:ext cx="8501122" cy="78483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/>
              <a:t>选择：</a:t>
            </a:r>
            <a:r>
              <a:rPr lang="en-US" altLang="zh-CN" dirty="0" smtClean="0"/>
              <a:t>This project</a:t>
            </a:r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r>
              <a:rPr lang="en-US" altLang="zh-CN" dirty="0" smtClean="0"/>
              <a:t> </a:t>
            </a:r>
          </a:p>
          <a:p>
            <a:r>
              <a:rPr lang="en-US" altLang="zh-CN" dirty="0" smtClean="0"/>
              <a:t>        3</a:t>
            </a:r>
            <a:r>
              <a:rPr lang="zh-CN" altLang="en-US" dirty="0" smtClean="0"/>
              <a:t>选择一个已经创建好的模拟器，点击</a:t>
            </a:r>
            <a:r>
              <a:rPr lang="en-US" dirty="0" smtClean="0"/>
              <a:t>Finish</a:t>
            </a:r>
            <a:r>
              <a:rPr lang="zh-CN" altLang="en-US" dirty="0" smtClean="0"/>
              <a:t>。</a:t>
            </a:r>
          </a:p>
          <a:p>
            <a:r>
              <a:rPr lang="en-US" altLang="zh-CN" dirty="0" smtClean="0"/>
              <a:t>        4</a:t>
            </a:r>
            <a:r>
              <a:rPr lang="zh-CN" altLang="en-US" dirty="0" smtClean="0"/>
              <a:t>在刚创建的工程的包里创建一个测试类：选择</a:t>
            </a:r>
            <a:r>
              <a:rPr lang="en-US" dirty="0" smtClean="0"/>
              <a:t> </a:t>
            </a:r>
            <a:r>
              <a:rPr lang="en-US" dirty="0" err="1" smtClean="0"/>
              <a:t>src</a:t>
            </a:r>
            <a:r>
              <a:rPr lang="en-US" dirty="0" smtClean="0"/>
              <a:t> &gt;</a:t>
            </a:r>
            <a:r>
              <a:rPr lang="zh-CN" altLang="en-US" dirty="0" smtClean="0"/>
              <a:t>选中包名</a:t>
            </a:r>
            <a:r>
              <a:rPr lang="en-US" dirty="0" smtClean="0"/>
              <a:t>&gt;New &gt;</a:t>
            </a:r>
            <a:r>
              <a:rPr lang="en-US" altLang="zh-CN" dirty="0" err="1" smtClean="0"/>
              <a:t>Junit</a:t>
            </a:r>
            <a:r>
              <a:rPr lang="en-US" altLang="zh-CN" dirty="0" smtClean="0"/>
              <a:t> Test </a:t>
            </a:r>
            <a:r>
              <a:rPr lang="en-US" dirty="0" smtClean="0"/>
              <a:t>Case</a:t>
            </a:r>
            <a:r>
              <a:rPr lang="zh-CN" altLang="en-US" dirty="0" smtClean="0"/>
              <a:t>。</a:t>
            </a:r>
            <a:endParaRPr lang="en-US" altLang="zh-CN" dirty="0" smtClean="0"/>
          </a:p>
          <a:p>
            <a:r>
              <a:rPr lang="en-US" dirty="0" smtClean="0"/>
              <a:t>        5</a:t>
            </a:r>
            <a:r>
              <a:rPr lang="zh-CN" altLang="en-US" dirty="0" smtClean="0"/>
              <a:t>导入</a:t>
            </a:r>
            <a:r>
              <a:rPr lang="en-US" dirty="0" smtClean="0"/>
              <a:t>robotium.jar</a:t>
            </a:r>
          </a:p>
          <a:p>
            <a:endParaRPr lang="zh-CN" altLang="en-US" dirty="0" smtClean="0"/>
          </a:p>
          <a:p>
            <a:r>
              <a:rPr lang="zh-CN" altLang="en-US" dirty="0" smtClean="0"/>
              <a:t>        ①选择测试工程</a:t>
            </a:r>
            <a:r>
              <a:rPr lang="en-US" dirty="0" smtClean="0"/>
              <a:t>GameHallTest</a:t>
            </a:r>
            <a:r>
              <a:rPr lang="zh-CN" altLang="en-US" dirty="0" smtClean="0"/>
              <a:t>右击，选择</a:t>
            </a:r>
            <a:r>
              <a:rPr lang="en-US" dirty="0" smtClean="0"/>
              <a:t>Build Path-&gt; Configure Build Path</a:t>
            </a:r>
            <a:r>
              <a:rPr lang="en-US" altLang="zh-CN" dirty="0" smtClean="0"/>
              <a:t>…</a:t>
            </a:r>
          </a:p>
          <a:p>
            <a:r>
              <a:rPr lang="en-US" dirty="0" smtClean="0"/>
              <a:t>        </a:t>
            </a:r>
            <a:r>
              <a:rPr lang="zh-CN" altLang="en-US" dirty="0" smtClean="0"/>
              <a:t>②在打开的</a:t>
            </a:r>
            <a:r>
              <a:rPr lang="en-US" dirty="0" smtClean="0"/>
              <a:t>Libraries</a:t>
            </a:r>
            <a:r>
              <a:rPr lang="zh-CN" altLang="en-US" dirty="0" smtClean="0"/>
              <a:t>中点击</a:t>
            </a:r>
            <a:r>
              <a:rPr lang="en-US" dirty="0" smtClean="0"/>
              <a:t>Add External JARs</a:t>
            </a:r>
            <a:r>
              <a:rPr lang="en-US" altLang="zh-CN" dirty="0" smtClean="0"/>
              <a:t>…</a:t>
            </a:r>
            <a:r>
              <a:rPr lang="zh-CN" altLang="en-US" dirty="0" smtClean="0"/>
              <a:t>按钮</a:t>
            </a:r>
            <a:r>
              <a:rPr lang="en-US" dirty="0" smtClean="0"/>
              <a:t>,</a:t>
            </a:r>
            <a:r>
              <a:rPr lang="zh-CN" altLang="en-US" dirty="0" smtClean="0"/>
              <a:t>选择从官网下载的两个</a:t>
            </a:r>
            <a:r>
              <a:rPr lang="en-US" dirty="0" smtClean="0"/>
              <a:t>jar</a:t>
            </a:r>
            <a:r>
              <a:rPr lang="zh-CN" altLang="en-US" dirty="0" smtClean="0"/>
              <a:t>包。 </a:t>
            </a:r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949</TotalTime>
  <Words>873</Words>
  <Application>Microsoft Office PowerPoint</Application>
  <PresentationFormat>全屏显示(4:3)</PresentationFormat>
  <Paragraphs>184</Paragraphs>
  <Slides>25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25</vt:i4>
      </vt:variant>
    </vt:vector>
  </HeadingPairs>
  <TitlesOfParts>
    <vt:vector size="30" baseType="lpstr">
      <vt:lpstr>ＭＳ Ｐゴシック</vt:lpstr>
      <vt:lpstr>宋体</vt:lpstr>
      <vt:lpstr>Arial</vt:lpstr>
      <vt:lpstr>Calibri</vt:lpstr>
      <vt:lpstr>Office 主题</vt:lpstr>
      <vt:lpstr>安卓自动化Robotium使用和持续集成</vt:lpstr>
      <vt:lpstr>目录</vt:lpstr>
      <vt:lpstr>PowerPoint 演示文稿</vt:lpstr>
      <vt:lpstr>  自动化测试工具Robotiun 、Appium  、Monkeyrunner对比</vt:lpstr>
      <vt:lpstr>Robotium工作原理图</vt:lpstr>
      <vt:lpstr>Robotium环境搭建</vt:lpstr>
      <vt:lpstr>PowerPoint 演示文稿</vt:lpstr>
      <vt:lpstr>Robotium使用</vt:lpstr>
      <vt:lpstr>PowerPoint 演示文稿</vt:lpstr>
      <vt:lpstr>PowerPoint 演示文稿</vt:lpstr>
      <vt:lpstr>6   修改AndroidManifes.xml文件，修改的targetPackAge包名一定要和要测试的包名对应   </vt:lpstr>
      <vt:lpstr>7 以棋牌大厅1.0.0为例，下面是简单的启动后验证是否有“向左滑动有更多游戏”的例子(创建的测试方法名必须以test开头)。 </vt:lpstr>
      <vt:lpstr>PowerPoint 演示文稿</vt:lpstr>
      <vt:lpstr>Solo类运用 Solo类中提供了自动点击、取得、拖拽、搜索等各种方法</vt:lpstr>
      <vt:lpstr>8运行测试程序  选择测试工程右击，选择RunAs-&gt;Android JUnit Test，运行测试程序。测试程序运行如下： </vt:lpstr>
      <vt:lpstr>命令行下运行测试用例 </vt:lpstr>
      <vt:lpstr>Jenkins+Ant+Robotium构建自动化测试持续集成</vt:lpstr>
      <vt:lpstr>环境配置 </vt:lpstr>
      <vt:lpstr>插件管理 </vt:lpstr>
      <vt:lpstr>构建自动化测试 </vt:lpstr>
      <vt:lpstr>PowerPoint 演示文稿</vt:lpstr>
      <vt:lpstr>PowerPoint 演示文稿</vt:lpstr>
      <vt:lpstr>生成的HTML报告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API自动化平台使用文档</dc:title>
  <dc:creator>张亚洲-技术部</dc:creator>
  <cp:lastModifiedBy>za</cp:lastModifiedBy>
  <cp:revision>111</cp:revision>
  <dcterms:modified xsi:type="dcterms:W3CDTF">2016-09-26T09:07:14Z</dcterms:modified>
</cp:coreProperties>
</file>